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8"/>
  </p:notesMasterIdLst>
  <p:handoutMasterIdLst>
    <p:handoutMasterId r:id="rId19"/>
  </p:handoutMasterIdLst>
  <p:sldIdLst>
    <p:sldId id="291" r:id="rId2"/>
    <p:sldId id="257" r:id="rId3"/>
    <p:sldId id="292" r:id="rId4"/>
    <p:sldId id="258" r:id="rId5"/>
    <p:sldId id="263" r:id="rId6"/>
    <p:sldId id="293" r:id="rId7"/>
    <p:sldId id="272" r:id="rId8"/>
    <p:sldId id="274" r:id="rId9"/>
    <p:sldId id="273" r:id="rId10"/>
    <p:sldId id="294" r:id="rId11"/>
    <p:sldId id="262" r:id="rId12"/>
    <p:sldId id="265" r:id="rId13"/>
    <p:sldId id="266" r:id="rId14"/>
    <p:sldId id="267" r:id="rId15"/>
    <p:sldId id="296" r:id="rId16"/>
    <p:sldId id="29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03" autoAdjust="0"/>
    <p:restoredTop sz="73256" autoAdjust="0"/>
  </p:normalViewPr>
  <p:slideViewPr>
    <p:cSldViewPr>
      <p:cViewPr>
        <p:scale>
          <a:sx n="76" d="100"/>
          <a:sy n="76" d="100"/>
        </p:scale>
        <p:origin x="-2982" y="-1098"/>
      </p:cViewPr>
      <p:guideLst>
        <p:guide orient="horz" pos="2160"/>
        <p:guide pos="2880"/>
      </p:guideLst>
    </p:cSldViewPr>
  </p:slideViewPr>
  <p:notesTextViewPr>
    <p:cViewPr>
      <p:scale>
        <a:sx n="1" d="1"/>
        <a:sy n="1" d="1"/>
      </p:scale>
      <p:origin x="0" y="0"/>
    </p:cViewPr>
  </p:notesTextViewPr>
  <p:sorterViewPr>
    <p:cViewPr>
      <p:scale>
        <a:sx n="100" d="100"/>
        <a:sy n="100" d="100"/>
      </p:scale>
      <p:origin x="0" y="2904"/>
    </p:cViewPr>
  </p:sorterViewPr>
  <p:notesViewPr>
    <p:cSldViewPr>
      <p:cViewPr>
        <p:scale>
          <a:sx n="75" d="100"/>
          <a:sy n="75" d="100"/>
        </p:scale>
        <p:origin x="-2430" y="3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ADC277-22E9-429E-ABCF-4918AA777852}" type="datetimeFigureOut">
              <a:rPr lang="en-US" smtClean="0"/>
              <a:t>9/21/2017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6C8D41-006F-4F4A-9683-595A2EAD0CC1}" type="slidenum">
              <a:rPr lang="en-US" smtClean="0"/>
              <a:t>‹#›</a:t>
            </a:fld>
            <a:endParaRPr lang="en-US"/>
          </a:p>
        </p:txBody>
      </p:sp>
    </p:spTree>
    <p:extLst>
      <p:ext uri="{BB962C8B-B14F-4D97-AF65-F5344CB8AC3E}">
        <p14:creationId xmlns:p14="http://schemas.microsoft.com/office/powerpoint/2010/main" val="2047314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9C4C2-7480-4D5F-8CAA-1DC4F892A516}" type="datetimeFigureOut">
              <a:rPr lang="en-US" smtClean="0"/>
              <a:pPr/>
              <a:t>9/21/2017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3446E-248D-4C12-B169-4D8AE955F592}" type="slidenum">
              <a:rPr lang="en-US" smtClean="0"/>
              <a:pPr/>
              <a:t>‹#›</a:t>
            </a:fld>
            <a:endParaRPr lang="en-US"/>
          </a:p>
        </p:txBody>
      </p:sp>
    </p:spTree>
    <p:extLst>
      <p:ext uri="{BB962C8B-B14F-4D97-AF65-F5344CB8AC3E}">
        <p14:creationId xmlns:p14="http://schemas.microsoft.com/office/powerpoint/2010/main" val="212140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is not intended to give legal advice or train doctors to give legal</a:t>
            </a:r>
            <a:r>
              <a:rPr lang="en-US" baseline="0" dirty="0" smtClean="0"/>
              <a:t> advice.  It simply provides an overview so that doctors can understand the general options for patients and know where to refer them.</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2</a:t>
            </a:fld>
            <a:endParaRPr lang="en-US"/>
          </a:p>
        </p:txBody>
      </p:sp>
    </p:spTree>
    <p:extLst>
      <p:ext uri="{BB962C8B-B14F-4D97-AF65-F5344CB8AC3E}">
        <p14:creationId xmlns:p14="http://schemas.microsoft.com/office/powerpoint/2010/main" val="129478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DCFS can help steer a family toward a probate court guardianship or juvenile court can establish a subsidized guardianship.</a:t>
            </a:r>
          </a:p>
          <a:p>
            <a:endParaRPr lang="en-US" dirty="0" smtClean="0"/>
          </a:p>
          <a:p>
            <a:endParaRPr lang="en-US" dirty="0" smtClean="0"/>
          </a:p>
          <a:p>
            <a:r>
              <a:rPr lang="en-US" dirty="0" smtClean="0"/>
              <a:t>The</a:t>
            </a:r>
            <a:r>
              <a:rPr lang="en-US" baseline="0" dirty="0" smtClean="0"/>
              <a:t> law does not have a preference for a guardian.  Maternal grandmother is not given priority over an alleged paternal grandmother (where father’s paternity has not been established).  Any one can become guardian if they petition the court and the court finds them to be appropriate.</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4</a:t>
            </a:fld>
            <a:endParaRPr lang="en-US"/>
          </a:p>
        </p:txBody>
      </p:sp>
    </p:spTree>
    <p:extLst>
      <p:ext uri="{BB962C8B-B14F-4D97-AF65-F5344CB8AC3E}">
        <p14:creationId xmlns:p14="http://schemas.microsoft.com/office/powerpoint/2010/main" val="278444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a:t>
            </a:r>
            <a:r>
              <a:rPr lang="en-US" baseline="0" dirty="0" smtClean="0"/>
              <a:t> be 18 years of older.</a:t>
            </a:r>
          </a:p>
          <a:p>
            <a:endParaRPr lang="en-US" baseline="0" dirty="0" smtClean="0"/>
          </a:p>
          <a:p>
            <a:r>
              <a:rPr lang="en-US" baseline="0" dirty="0" smtClean="0"/>
              <a:t>Must be a resident of the U.S. however being a legal resident is not required. Typically Cook County judges have not asked about immigration status.</a:t>
            </a:r>
          </a:p>
          <a:p>
            <a:endParaRPr lang="en-US" dirty="0" smtClean="0"/>
          </a:p>
          <a:p>
            <a:r>
              <a:rPr lang="en-US" dirty="0" smtClean="0"/>
              <a:t>Must not be an adult</a:t>
            </a:r>
            <a:r>
              <a:rPr lang="en-US" baseline="0" dirty="0" smtClean="0"/>
              <a:t> with disabilities.</a:t>
            </a:r>
          </a:p>
          <a:p>
            <a:endParaRPr lang="en-US" dirty="0" smtClean="0"/>
          </a:p>
          <a:p>
            <a:r>
              <a:rPr lang="en-US" dirty="0" smtClean="0"/>
              <a:t>Must not have a felony conviction</a:t>
            </a:r>
            <a:r>
              <a:rPr lang="en-US" baseline="0" dirty="0" smtClean="0"/>
              <a:t> unless the Court finds that the appointment of the guardian with a felony is in the best interest of the child. </a:t>
            </a:r>
            <a:r>
              <a:rPr lang="en-US" dirty="0" smtClean="0"/>
              <a:t>The court will do a DCFS</a:t>
            </a:r>
            <a:r>
              <a:rPr lang="en-US" baseline="0" dirty="0" smtClean="0"/>
              <a:t> and criminal background check on anyone petitioning.  It is rare, but not impossible, that someone’s DCFS or criminal record would prevent them from becoming a guardian.  If two people are cross petitioning for guardianship (for example- maternal and paternal grandmothers) the court will likely consider criminal and DCFS backgrounds in deciding which adult to place the child with.</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5</a:t>
            </a:fld>
            <a:endParaRPr lang="en-US"/>
          </a:p>
        </p:txBody>
      </p:sp>
    </p:spTree>
    <p:extLst>
      <p:ext uri="{BB962C8B-B14F-4D97-AF65-F5344CB8AC3E}">
        <p14:creationId xmlns:p14="http://schemas.microsoft.com/office/powerpoint/2010/main" val="107924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guardianship must be court ordered.  Initial guardianship could be granted in one</a:t>
            </a:r>
            <a:r>
              <a:rPr lang="en-US" baseline="0" dirty="0" smtClean="0"/>
              <a:t> Court date or parties could spend a year or more in Court i</a:t>
            </a:r>
            <a:r>
              <a:rPr lang="en-US" dirty="0" smtClean="0"/>
              <a:t>f a parent contests the initial guardianship.</a:t>
            </a:r>
            <a:r>
              <a:rPr lang="en-US" baseline="0" dirty="0" smtClean="0"/>
              <a:t> </a:t>
            </a:r>
            <a:r>
              <a:rPr lang="en-US" dirty="0" smtClean="0"/>
              <a:t>Once a guardianship is entered by the court, it lasts until the parties return to court to dissolve the guardianship.  If the parties don’t agree to end or discharge the guardianship, the process to discharge could become long and parties could be in court for a year or longer.  If the parties disagree about the custody of a child, they could go to mediation, have a guardian ad litem assigned to represent the child or even go to trial.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important to understand</a:t>
            </a:r>
            <a:r>
              <a:rPr lang="en-US" baseline="0" dirty="0" smtClean="0"/>
              <a:t> that when someone becomes a plenary guardian, they may be committing to raising that child until they turn 18.  A court has little or no options for a child if a guardian does not want guardianship anymore and a parent is unwilling or unable to care for the child.  In addition, probate court has no ability to help guardian with any financial needs and is not the appropriate court to order a parent to pay child support.</a:t>
            </a:r>
            <a:endParaRPr lang="en-US" dirty="0" smtClean="0"/>
          </a:p>
          <a:p>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7</a:t>
            </a:fld>
            <a:endParaRPr lang="en-US"/>
          </a:p>
        </p:txBody>
      </p:sp>
    </p:spTree>
    <p:extLst>
      <p:ext uri="{BB962C8B-B14F-4D97-AF65-F5344CB8AC3E}">
        <p14:creationId xmlns:p14="http://schemas.microsoft.com/office/powerpoint/2010/main" val="2728066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a standby guardian will still need to go to court to obtain</a:t>
            </a:r>
            <a:r>
              <a:rPr lang="en-US" baseline="0" dirty="0" smtClean="0"/>
              <a:t> plenary guardianship of a minor, it is not always efficient or advised to obtain a standby guardian.  Courts will allow someone to become a temporary guardian on an emergency basis if good cause is shown.</a:t>
            </a:r>
          </a:p>
          <a:p>
            <a:endParaRPr lang="en-US" baseline="0" dirty="0" smtClean="0"/>
          </a:p>
          <a:p>
            <a:r>
              <a:rPr lang="en-US" baseline="0" dirty="0" smtClean="0"/>
              <a:t>A parent or guardian </a:t>
            </a:r>
            <a:r>
              <a:rPr lang="en-US" baseline="0" smtClean="0"/>
              <a:t>should consider </a:t>
            </a:r>
            <a:r>
              <a:rPr lang="en-US" baseline="0" dirty="0" smtClean="0"/>
              <a:t>consulting with an attorney before filing a petition for standby guardianship as the benefits may not outweigh </a:t>
            </a:r>
            <a:r>
              <a:rPr lang="en-US" baseline="0" smtClean="0"/>
              <a:t>the drawbacks.</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8</a:t>
            </a:fld>
            <a:endParaRPr lang="en-US"/>
          </a:p>
        </p:txBody>
      </p:sp>
    </p:spTree>
    <p:extLst>
      <p:ext uri="{BB962C8B-B14F-4D97-AF65-F5344CB8AC3E}">
        <p14:creationId xmlns:p14="http://schemas.microsoft.com/office/powerpoint/2010/main" val="190360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Form found at:</a:t>
            </a:r>
            <a:r>
              <a:rPr lang="en-US" baseline="0" dirty="0" smtClean="0"/>
              <a:t>  </a:t>
            </a:r>
            <a:r>
              <a:rPr lang="en-US" dirty="0" smtClean="0"/>
              <a:t>http://www.state.il.us/DCFS/docs/CFS%20444-2%20Appointment%20of%20Short-Term%20Guardian.pdf</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There are many pros and cons of short-term guardianship.  Short term guardianship can</a:t>
            </a:r>
            <a:r>
              <a:rPr lang="en-US" baseline="0" dirty="0" smtClean="0"/>
              <a:t> last until 365 days and the parent can decide when the guardianship starts and ends- regardless of the agreement form.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parents must sign the guardianship form. </a:t>
            </a:r>
            <a:r>
              <a:rPr lang="en-US" dirty="0" smtClean="0"/>
              <a:t>If one parent can’t be found, is deceased, is not the “legal” father (typically if father is not on the birth certificate), is not willing or able to make and carry out day-to-day child care decisions concerning the child, or the child’s parents were never married and no Court order has issued an order establishing parentage- the signature of a consenting parent is not necessary</a:t>
            </a:r>
          </a:p>
          <a:p>
            <a:endParaRPr lang="en-US" dirty="0" smtClean="0"/>
          </a:p>
          <a:p>
            <a:endParaRPr lang="en-US" dirty="0" smtClean="0"/>
          </a:p>
          <a:p>
            <a:pPr>
              <a:buFontTx/>
              <a:buChar char="-"/>
            </a:pPr>
            <a:r>
              <a:rPr lang="en-US" dirty="0" smtClean="0"/>
              <a:t>They are simple to do and do</a:t>
            </a:r>
            <a:r>
              <a:rPr lang="en-US" baseline="0" dirty="0" smtClean="0"/>
              <a:t> not require any court involvement.  However, for a non parent with serious concerns about a child’s safety and/or stability with their parent, a short-term guardianship may not be the best option. </a:t>
            </a:r>
          </a:p>
          <a:p>
            <a:pPr>
              <a:buFontTx/>
              <a:buChar char="-"/>
            </a:pPr>
            <a:r>
              <a:rPr lang="en-US" baseline="0" dirty="0" smtClean="0"/>
              <a:t> A parent can revoke a short term guardianship AT ANY TIME regardless of mental state, living situation, criminal involvement, etc.  </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9</a:t>
            </a:fld>
            <a:endParaRPr lang="en-US"/>
          </a:p>
        </p:txBody>
      </p:sp>
    </p:spTree>
    <p:extLst>
      <p:ext uri="{BB962C8B-B14F-4D97-AF65-F5344CB8AC3E}">
        <p14:creationId xmlns:p14="http://schemas.microsoft.com/office/powerpoint/2010/main" val="566315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there are fees associated</a:t>
            </a:r>
            <a:r>
              <a:rPr lang="en-US" baseline="0" dirty="0" smtClean="0"/>
              <a:t> with filing for guardianship, often those fees can be waived for low income parties.  The Guardianship Assistance Desk is run through the court system and is set up to make the process easy for people to file for guardianship without a lawyer.</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11</a:t>
            </a:fld>
            <a:endParaRPr lang="en-US"/>
          </a:p>
        </p:txBody>
      </p:sp>
    </p:spTree>
    <p:extLst>
      <p:ext uri="{BB962C8B-B14F-4D97-AF65-F5344CB8AC3E}">
        <p14:creationId xmlns:p14="http://schemas.microsoft.com/office/powerpoint/2010/main" val="1261157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situation like this, godmother may want to</a:t>
            </a:r>
            <a:r>
              <a:rPr lang="en-US" baseline="0" dirty="0" smtClean="0"/>
              <a:t> consider adopting the child and should consider talking to an attorney about her options.</a:t>
            </a:r>
            <a:endParaRPr lang="en-US" dirty="0"/>
          </a:p>
        </p:txBody>
      </p:sp>
      <p:sp>
        <p:nvSpPr>
          <p:cNvPr id="4" name="Slide Number Placeholder 3"/>
          <p:cNvSpPr>
            <a:spLocks noGrp="1"/>
          </p:cNvSpPr>
          <p:nvPr>
            <p:ph type="sldNum" sz="quarter" idx="10"/>
          </p:nvPr>
        </p:nvSpPr>
        <p:spPr/>
        <p:txBody>
          <a:bodyPr/>
          <a:lstStyle/>
          <a:p>
            <a:fld id="{A8E3446E-248D-4C12-B169-4D8AE955F592}" type="slidenum">
              <a:rPr lang="en-US" smtClean="0"/>
              <a:pPr/>
              <a:t>14</a:t>
            </a:fld>
            <a:endParaRPr lang="en-US"/>
          </a:p>
        </p:txBody>
      </p:sp>
    </p:spTree>
    <p:extLst>
      <p:ext uri="{BB962C8B-B14F-4D97-AF65-F5344CB8AC3E}">
        <p14:creationId xmlns:p14="http://schemas.microsoft.com/office/powerpoint/2010/main" val="2609704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CEE1F04-714C-4500-A781-293AD0970863}" type="datetimeFigureOut">
              <a:rPr lang="en-US" smtClean="0"/>
              <a:pPr/>
              <a:t>9/21/2017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E09525-2C98-45B7-9D59-65AFEED5977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E1F04-714C-4500-A781-293AD0970863}"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09525-2C98-45B7-9D59-65AFEED597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1E09525-2C98-45B7-9D59-65AFEED5977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E1F04-714C-4500-A781-293AD0970863}"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CEE1F04-714C-4500-A781-293AD0970863}"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1E09525-2C98-45B7-9D59-65AFEED5977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CEE1F04-714C-4500-A781-293AD0970863}" type="datetimeFigureOut">
              <a:rPr lang="en-US" smtClean="0"/>
              <a:pPr/>
              <a:t>9/21/2017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E09525-2C98-45B7-9D59-65AFEED5977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CEE1F04-714C-4500-A781-293AD0970863}"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09525-2C98-45B7-9D59-65AFEED5977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CEE1F04-714C-4500-A781-293AD0970863}" type="datetimeFigureOut">
              <a:rPr lang="en-US" smtClean="0"/>
              <a:pPr/>
              <a:t>9/21/2017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1E09525-2C98-45B7-9D59-65AFEED5977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EE1F04-714C-4500-A781-293AD0970863}" type="datetimeFigureOut">
              <a:rPr lang="en-US" smtClean="0"/>
              <a:pPr/>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1E09525-2C98-45B7-9D59-65AFEED597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CEE1F04-714C-4500-A781-293AD0970863}" type="datetimeFigureOut">
              <a:rPr lang="en-US" smtClean="0"/>
              <a:pPr/>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1E09525-2C98-45B7-9D59-65AFEED597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1E09525-2C98-45B7-9D59-65AFEED5977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CEE1F04-714C-4500-A781-293AD0970863}" type="datetimeFigureOut">
              <a:rPr lang="en-US" smtClean="0"/>
              <a:pPr/>
              <a:t>9/21/2017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1E09525-2C98-45B7-9D59-65AFEED5977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CEE1F04-714C-4500-A781-293AD0970863}" type="datetimeFigureOut">
              <a:rPr lang="en-US" smtClean="0"/>
              <a:pPr/>
              <a:t>9/21/2017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CEE1F04-714C-4500-A781-293AD0970863}" type="datetimeFigureOut">
              <a:rPr lang="en-US" smtClean="0"/>
              <a:pPr/>
              <a:t>9/21/2017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1E09525-2C98-45B7-9D59-65AFEED5977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La </a:t>
            </a:r>
            <a:r>
              <a:rPr lang="en-US" dirty="0" err="1" smtClean="0"/>
              <a:t>Tutela</a:t>
            </a:r>
            <a:r>
              <a:rPr lang="en-US" dirty="0" smtClean="0"/>
              <a:t> Legal Para </a:t>
            </a:r>
            <a:br>
              <a:rPr lang="en-US" dirty="0" smtClean="0"/>
            </a:br>
            <a:r>
              <a:rPr lang="en-US" dirty="0" err="1" smtClean="0"/>
              <a:t>Familias</a:t>
            </a:r>
            <a:r>
              <a:rPr lang="en-US" dirty="0" smtClean="0"/>
              <a:t> </a:t>
            </a:r>
            <a:r>
              <a:rPr lang="en-US" dirty="0" err="1" smtClean="0"/>
              <a:t>Inmigrantes</a:t>
            </a:r>
            <a:endParaRPr lang="en-US" dirty="0"/>
          </a:p>
        </p:txBody>
      </p:sp>
      <p:sp>
        <p:nvSpPr>
          <p:cNvPr id="4" name="Subtitle 2"/>
          <p:cNvSpPr txBox="1">
            <a:spLocks/>
          </p:cNvSpPr>
          <p:nvPr/>
        </p:nvSpPr>
        <p:spPr>
          <a:xfrm>
            <a:off x="1378907" y="5638800"/>
            <a:ext cx="6400800" cy="76200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dirty="0" smtClean="0"/>
              <a:t>Chicago volunteer legal services</a:t>
            </a:r>
          </a:p>
          <a:p>
            <a:r>
              <a:rPr lang="en-US" sz="1200" dirty="0" err="1" smtClean="0"/>
              <a:t>Marzo</a:t>
            </a:r>
            <a:r>
              <a:rPr lang="en-US" sz="1200" dirty="0" smtClean="0"/>
              <a:t> 2017</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954" y="2947271"/>
            <a:ext cx="3588706" cy="269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11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z="2800" dirty="0">
                <a:solidFill>
                  <a:srgbClr val="8CADAE">
                    <a:shade val="75000"/>
                  </a:srgbClr>
                </a:solidFill>
              </a:rPr>
              <a:t>La Tutela de Corto Plazo (Short-</a:t>
            </a:r>
            <a:r>
              <a:rPr lang="es-CO" sz="2800" dirty="0" err="1">
                <a:solidFill>
                  <a:srgbClr val="8CADAE">
                    <a:shade val="75000"/>
                  </a:srgbClr>
                </a:solidFill>
              </a:rPr>
              <a:t>Term</a:t>
            </a:r>
            <a:r>
              <a:rPr lang="es-CO" sz="2800" dirty="0">
                <a:solidFill>
                  <a:srgbClr val="8CADAE">
                    <a:shade val="75000"/>
                  </a:srgbClr>
                </a:solidFill>
              </a:rPr>
              <a:t> </a:t>
            </a:r>
            <a:r>
              <a:rPr lang="es-CO" sz="2800" dirty="0" err="1">
                <a:solidFill>
                  <a:srgbClr val="8CADAE">
                    <a:shade val="75000"/>
                  </a:srgbClr>
                </a:solidFill>
              </a:rPr>
              <a:t>Guardianship</a:t>
            </a:r>
            <a:r>
              <a:rPr lang="es-CO" sz="2800" dirty="0">
                <a:solidFill>
                  <a:srgbClr val="8CADAE">
                    <a:shade val="75000"/>
                  </a:srgbClr>
                </a:solidFill>
              </a:rPr>
              <a:t>)</a:t>
            </a:r>
            <a:endParaRPr lang="en-US" dirty="0"/>
          </a:p>
        </p:txBody>
      </p:sp>
      <p:sp>
        <p:nvSpPr>
          <p:cNvPr id="3" name="Content Placeholder 2"/>
          <p:cNvSpPr>
            <a:spLocks noGrp="1"/>
          </p:cNvSpPr>
          <p:nvPr>
            <p:ph sz="quarter" idx="1"/>
          </p:nvPr>
        </p:nvSpPr>
        <p:spPr/>
        <p:txBody>
          <a:bodyPr>
            <a:normAutofit/>
          </a:bodyPr>
          <a:lstStyle/>
          <a:p>
            <a:r>
              <a:rPr lang="es-CO" sz="2400" dirty="0" smtClean="0"/>
              <a:t>Desventajas:</a:t>
            </a:r>
          </a:p>
          <a:p>
            <a:pPr lvl="1"/>
            <a:r>
              <a:rPr lang="es-CO" sz="2400" dirty="0" smtClean="0"/>
              <a:t>No se acepta en todas partes</a:t>
            </a:r>
          </a:p>
          <a:p>
            <a:pPr lvl="2"/>
            <a:r>
              <a:rPr lang="es-CO" sz="2400" dirty="0"/>
              <a:t>La ley dice que </a:t>
            </a:r>
            <a:r>
              <a:rPr lang="es-ES" sz="2400" dirty="0"/>
              <a:t>debe ser considerada igual como si fuera una tutela ordenada por la corte, respetada por trabajadores de servicios de salud, escuelas, y todos los demás. </a:t>
            </a:r>
            <a:r>
              <a:rPr lang="es-ES" sz="2400" dirty="0" smtClean="0"/>
              <a:t>755 ILCS 5/11-13.3</a:t>
            </a:r>
            <a:endParaRPr lang="es-CO" sz="2400" dirty="0" smtClean="0"/>
          </a:p>
          <a:p>
            <a:pPr lvl="2"/>
            <a:r>
              <a:rPr lang="es-CO" sz="2400" dirty="0" smtClean="0"/>
              <a:t>No obstante, a veces los tutores tienen problemas para viajar o conseguir beneficios públicos. </a:t>
            </a:r>
          </a:p>
          <a:p>
            <a:pPr lvl="1"/>
            <a:r>
              <a:rPr lang="es-CO" sz="2400" dirty="0" smtClean="0"/>
              <a:t>No es permanente – dura por un máximo de 365 </a:t>
            </a:r>
            <a:r>
              <a:rPr lang="es-CO" sz="2400" dirty="0" err="1" smtClean="0"/>
              <a:t>diás</a:t>
            </a:r>
            <a:endParaRPr lang="es-CO" sz="2400" dirty="0" smtClean="0"/>
          </a:p>
          <a:p>
            <a:pPr lvl="1"/>
            <a:r>
              <a:rPr lang="es-CO" sz="2400" dirty="0" smtClean="0"/>
              <a:t>Si no se firma por los dos padres, puede ser revocado por el otro padre. </a:t>
            </a:r>
          </a:p>
        </p:txBody>
      </p:sp>
    </p:spTree>
    <p:extLst>
      <p:ext uri="{BB962C8B-B14F-4D97-AF65-F5344CB8AC3E}">
        <p14:creationId xmlns:p14="http://schemas.microsoft.com/office/powerpoint/2010/main" val="100601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CADAE">
                    <a:shade val="75000"/>
                  </a:srgbClr>
                </a:solidFill>
              </a:rPr>
              <a:t>¿</a:t>
            </a:r>
            <a:r>
              <a:rPr lang="en-US" sz="3600" dirty="0" err="1" smtClean="0">
                <a:solidFill>
                  <a:srgbClr val="8CADAE">
                    <a:shade val="75000"/>
                  </a:srgbClr>
                </a:solidFill>
              </a:rPr>
              <a:t>Cómo</a:t>
            </a:r>
            <a:r>
              <a:rPr lang="en-US" sz="3600" dirty="0" smtClean="0">
                <a:solidFill>
                  <a:srgbClr val="8CADAE">
                    <a:shade val="75000"/>
                  </a:srgbClr>
                </a:solidFill>
              </a:rPr>
              <a:t> se </a:t>
            </a:r>
            <a:r>
              <a:rPr lang="en-US" sz="3600" dirty="0" err="1" smtClean="0">
                <a:solidFill>
                  <a:srgbClr val="8CADAE">
                    <a:shade val="75000"/>
                  </a:srgbClr>
                </a:solidFill>
              </a:rPr>
              <a:t>consigue</a:t>
            </a:r>
            <a:r>
              <a:rPr lang="en-US" dirty="0" smtClean="0">
                <a:solidFill>
                  <a:srgbClr val="8CADAE">
                    <a:shade val="75000"/>
                  </a:srgbClr>
                </a:solidFill>
              </a:rPr>
              <a:t>?</a:t>
            </a:r>
            <a:endParaRPr lang="en-US" dirty="0"/>
          </a:p>
        </p:txBody>
      </p:sp>
      <p:sp>
        <p:nvSpPr>
          <p:cNvPr id="3" name="Content Placeholder 2"/>
          <p:cNvSpPr>
            <a:spLocks noGrp="1"/>
          </p:cNvSpPr>
          <p:nvPr>
            <p:ph sz="quarter" idx="1"/>
          </p:nvPr>
        </p:nvSpPr>
        <p:spPr/>
        <p:txBody>
          <a:bodyPr>
            <a:normAutofit lnSpcReduction="10000"/>
          </a:bodyPr>
          <a:lstStyle/>
          <a:p>
            <a:r>
              <a:rPr lang="es-CO" sz="3200" dirty="0" smtClean="0"/>
              <a:t>Tutela Plena o de Reserva (en la corte)</a:t>
            </a:r>
            <a:endParaRPr lang="en-US" sz="3200" dirty="0" smtClean="0"/>
          </a:p>
          <a:p>
            <a:pPr lvl="1"/>
            <a:r>
              <a:rPr lang="en-US" sz="2800" dirty="0" smtClean="0"/>
              <a:t>Guardianship Assistance Desk </a:t>
            </a:r>
          </a:p>
          <a:p>
            <a:pPr lvl="3"/>
            <a:r>
              <a:rPr lang="en-US" sz="2600" dirty="0" smtClean="0"/>
              <a:t>69 W. Washington, Chicago</a:t>
            </a:r>
          </a:p>
          <a:p>
            <a:pPr lvl="3"/>
            <a:r>
              <a:rPr lang="en-US" sz="2600" dirty="0" smtClean="0"/>
              <a:t>312 603-0135 </a:t>
            </a:r>
            <a:r>
              <a:rPr lang="en-US" sz="2600" dirty="0" err="1" smtClean="0"/>
              <a:t>para</a:t>
            </a:r>
            <a:r>
              <a:rPr lang="en-US" sz="2600" dirty="0" smtClean="0"/>
              <a:t> </a:t>
            </a:r>
            <a:r>
              <a:rPr lang="en-US" sz="2600" dirty="0" err="1" smtClean="0"/>
              <a:t>hacer</a:t>
            </a:r>
            <a:r>
              <a:rPr lang="en-US" sz="2600" dirty="0" smtClean="0"/>
              <a:t> </a:t>
            </a:r>
            <a:r>
              <a:rPr lang="en-US" sz="2600" dirty="0" err="1" smtClean="0"/>
              <a:t>una</a:t>
            </a:r>
            <a:r>
              <a:rPr lang="en-US" sz="2600" dirty="0" smtClean="0"/>
              <a:t> </a:t>
            </a:r>
            <a:r>
              <a:rPr lang="en-US" sz="2600" dirty="0" err="1" smtClean="0"/>
              <a:t>cita</a:t>
            </a:r>
            <a:endParaRPr lang="en-US" sz="2600" dirty="0" smtClean="0"/>
          </a:p>
          <a:p>
            <a:pPr lvl="1"/>
            <a:r>
              <a:rPr lang="es-CO" sz="2800" dirty="0" smtClean="0"/>
              <a:t>Organizaciones de ayuda legal</a:t>
            </a:r>
          </a:p>
          <a:p>
            <a:r>
              <a:rPr lang="es-CO" sz="3300" dirty="0" smtClean="0"/>
              <a:t>Tutela de Corto </a:t>
            </a:r>
            <a:r>
              <a:rPr lang="es-CO" sz="3300" dirty="0" smtClean="0"/>
              <a:t>Plazo</a:t>
            </a:r>
            <a:endParaRPr lang="es-CO" sz="2800" dirty="0" smtClean="0"/>
          </a:p>
          <a:p>
            <a:pPr lvl="1"/>
            <a:r>
              <a:rPr lang="es-CO" sz="2800" dirty="0" smtClean="0"/>
              <a:t>Organizaciones de ayuda </a:t>
            </a:r>
            <a:r>
              <a:rPr lang="es-CO" sz="2800" dirty="0" smtClean="0"/>
              <a:t>legal</a:t>
            </a:r>
          </a:p>
          <a:p>
            <a:pPr lvl="2"/>
            <a:r>
              <a:rPr lang="es-CO" sz="2600" dirty="0" smtClean="0"/>
              <a:t>CVLS o </a:t>
            </a:r>
            <a:r>
              <a:rPr lang="es-CO" sz="2600" dirty="0" err="1" smtClean="0"/>
              <a:t>Catholic</a:t>
            </a:r>
            <a:r>
              <a:rPr lang="es-CO" sz="2600" dirty="0" smtClean="0"/>
              <a:t> </a:t>
            </a:r>
            <a:r>
              <a:rPr lang="es-CO" sz="2600" dirty="0" err="1" smtClean="0"/>
              <a:t>Charities</a:t>
            </a:r>
            <a:r>
              <a:rPr lang="es-CO" sz="2600" dirty="0" smtClean="0"/>
              <a:t> (312) 332-7399</a:t>
            </a:r>
            <a:endParaRPr lang="es-CO" sz="2600" dirty="0" smtClean="0"/>
          </a:p>
          <a:p>
            <a:pPr lvl="1"/>
            <a:r>
              <a:rPr lang="es-CO" sz="2800" dirty="0" smtClean="0"/>
              <a:t>Internet – ILAO – </a:t>
            </a:r>
            <a:r>
              <a:rPr lang="es-CO" sz="2800" dirty="0" smtClean="0"/>
              <a:t>Crear una tutela de corto plazo</a:t>
            </a:r>
            <a:endParaRPr lang="en-US" sz="3200" dirty="0" smtClean="0"/>
          </a:p>
          <a:p>
            <a:pPr marL="0" indent="0">
              <a:buNone/>
            </a:pPr>
            <a:endParaRPr lang="en-US" sz="3200" dirty="0"/>
          </a:p>
        </p:txBody>
      </p:sp>
    </p:spTree>
    <p:extLst>
      <p:ext uri="{BB962C8B-B14F-4D97-AF65-F5344CB8AC3E}">
        <p14:creationId xmlns:p14="http://schemas.microsoft.com/office/powerpoint/2010/main" val="2835860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Ejemplo</a:t>
            </a:r>
            <a:r>
              <a:rPr lang="en-US" dirty="0" smtClean="0"/>
              <a:t> #1</a:t>
            </a:r>
            <a:endParaRPr lang="en-US" dirty="0"/>
          </a:p>
        </p:txBody>
      </p:sp>
      <p:sp>
        <p:nvSpPr>
          <p:cNvPr id="3" name="Content Placeholder 2"/>
          <p:cNvSpPr>
            <a:spLocks noGrp="1"/>
          </p:cNvSpPr>
          <p:nvPr>
            <p:ph sz="quarter" idx="1"/>
          </p:nvPr>
        </p:nvSpPr>
        <p:spPr>
          <a:xfrm>
            <a:off x="304800" y="1752600"/>
            <a:ext cx="8503920" cy="4346448"/>
          </a:xfrm>
        </p:spPr>
        <p:txBody>
          <a:bodyPr>
            <a:normAutofit fontScale="85000" lnSpcReduction="20000"/>
          </a:bodyPr>
          <a:lstStyle/>
          <a:p>
            <a:pPr marL="0" indent="0">
              <a:buNone/>
            </a:pPr>
            <a:r>
              <a:rPr lang="es-CO" sz="3500" dirty="0" smtClean="0"/>
              <a:t>Una tía está cuidando a dos niños porque los padres fueron deportados a México y no pueden volver a Estados Unidos. Los niños son ciudadanos americanos. Los padres quieren que los niños se queden en Estados Unidos para seguir estudiando. </a:t>
            </a:r>
            <a:endParaRPr lang="en-US" sz="3500" dirty="0"/>
          </a:p>
          <a:p>
            <a:pPr marL="0" indent="0" algn="ctr">
              <a:buNone/>
            </a:pPr>
            <a:endParaRPr lang="en-US" sz="3600" dirty="0" smtClean="0">
              <a:solidFill>
                <a:srgbClr val="FF0000"/>
              </a:solidFill>
            </a:endParaRPr>
          </a:p>
          <a:p>
            <a:pPr marL="0" indent="0" algn="ctr">
              <a:buNone/>
            </a:pPr>
            <a:r>
              <a:rPr lang="en-US" sz="3600" dirty="0" smtClean="0">
                <a:solidFill>
                  <a:srgbClr val="FF0000"/>
                </a:solidFill>
              </a:rPr>
              <a:t>La</a:t>
            </a:r>
            <a:r>
              <a:rPr lang="es-CO" sz="3600" dirty="0"/>
              <a:t> </a:t>
            </a:r>
            <a:r>
              <a:rPr lang="es-CO" sz="3600" dirty="0" smtClean="0">
                <a:solidFill>
                  <a:srgbClr val="FF0000"/>
                </a:solidFill>
              </a:rPr>
              <a:t>tía</a:t>
            </a:r>
            <a:r>
              <a:rPr lang="en-US" sz="3600" dirty="0" smtClean="0">
                <a:solidFill>
                  <a:srgbClr val="FF0000"/>
                </a:solidFill>
              </a:rPr>
              <a:t> </a:t>
            </a:r>
            <a:r>
              <a:rPr lang="en-US" sz="3600" dirty="0" err="1" smtClean="0">
                <a:solidFill>
                  <a:srgbClr val="FF0000"/>
                </a:solidFill>
              </a:rPr>
              <a:t>debería</a:t>
            </a:r>
            <a:r>
              <a:rPr lang="en-US" sz="3600" dirty="0" smtClean="0">
                <a:solidFill>
                  <a:srgbClr val="FF0000"/>
                </a:solidFill>
              </a:rPr>
              <a:t> </a:t>
            </a:r>
            <a:r>
              <a:rPr lang="en-US" sz="3600" dirty="0" err="1" smtClean="0">
                <a:solidFill>
                  <a:srgbClr val="FF0000"/>
                </a:solidFill>
              </a:rPr>
              <a:t>pedir</a:t>
            </a:r>
            <a:r>
              <a:rPr lang="en-US" sz="3600" dirty="0" smtClean="0">
                <a:solidFill>
                  <a:srgbClr val="FF0000"/>
                </a:solidFill>
              </a:rPr>
              <a:t> la </a:t>
            </a:r>
            <a:r>
              <a:rPr lang="en-US" sz="3600" dirty="0" err="1" smtClean="0">
                <a:solidFill>
                  <a:srgbClr val="FF0000"/>
                </a:solidFill>
              </a:rPr>
              <a:t>tutela</a:t>
            </a:r>
            <a:r>
              <a:rPr lang="en-US" sz="3600" dirty="0" smtClean="0">
                <a:solidFill>
                  <a:srgbClr val="FF0000"/>
                </a:solidFill>
              </a:rPr>
              <a:t> plena en la </a:t>
            </a:r>
            <a:r>
              <a:rPr lang="en-US" sz="3600" dirty="0" err="1" smtClean="0">
                <a:solidFill>
                  <a:srgbClr val="FF0000"/>
                </a:solidFill>
              </a:rPr>
              <a:t>corte</a:t>
            </a:r>
            <a:r>
              <a:rPr lang="en-US" sz="3600" dirty="0" smtClean="0">
                <a:solidFill>
                  <a:srgbClr val="FF0000"/>
                </a:solidFill>
              </a:rPr>
              <a:t>. </a:t>
            </a:r>
            <a:r>
              <a:rPr lang="en-US" sz="3600" dirty="0" err="1" smtClean="0">
                <a:solidFill>
                  <a:srgbClr val="FF0000"/>
                </a:solidFill>
              </a:rPr>
              <a:t>Es</a:t>
            </a:r>
            <a:r>
              <a:rPr lang="en-US" sz="3600" dirty="0" smtClean="0">
                <a:solidFill>
                  <a:srgbClr val="FF0000"/>
                </a:solidFill>
              </a:rPr>
              <a:t> </a:t>
            </a:r>
            <a:r>
              <a:rPr lang="en-US" sz="3600" dirty="0" err="1" smtClean="0">
                <a:solidFill>
                  <a:srgbClr val="FF0000"/>
                </a:solidFill>
              </a:rPr>
              <a:t>una</a:t>
            </a:r>
            <a:r>
              <a:rPr lang="en-US" sz="3600" dirty="0" smtClean="0">
                <a:solidFill>
                  <a:srgbClr val="FF0000"/>
                </a:solidFill>
              </a:rPr>
              <a:t> </a:t>
            </a:r>
            <a:r>
              <a:rPr lang="en-US" sz="3600" dirty="0" err="1" smtClean="0">
                <a:solidFill>
                  <a:srgbClr val="FF0000"/>
                </a:solidFill>
              </a:rPr>
              <a:t>situación</a:t>
            </a:r>
            <a:r>
              <a:rPr lang="en-US" sz="3600" dirty="0" smtClean="0">
                <a:solidFill>
                  <a:srgbClr val="FF0000"/>
                </a:solidFill>
              </a:rPr>
              <a:t> de largo </a:t>
            </a:r>
            <a:r>
              <a:rPr lang="en-US" sz="3600" dirty="0" err="1" smtClean="0">
                <a:solidFill>
                  <a:srgbClr val="FF0000"/>
                </a:solidFill>
              </a:rPr>
              <a:t>plazo</a:t>
            </a:r>
            <a:r>
              <a:rPr lang="en-US" sz="3600" dirty="0">
                <a:solidFill>
                  <a:srgbClr val="FF0000"/>
                </a:solidFill>
              </a:rPr>
              <a:t>.</a:t>
            </a:r>
            <a:r>
              <a:rPr lang="en-US" sz="3600" dirty="0" smtClean="0">
                <a:solidFill>
                  <a:srgbClr val="FF0000"/>
                </a:solidFill>
              </a:rPr>
              <a:t> O </a:t>
            </a:r>
            <a:r>
              <a:rPr lang="en-US" sz="3600" dirty="0" err="1" smtClean="0">
                <a:solidFill>
                  <a:srgbClr val="FF0000"/>
                </a:solidFill>
              </a:rPr>
              <a:t>por</a:t>
            </a:r>
            <a:r>
              <a:rPr lang="en-US" sz="3600" dirty="0" smtClean="0">
                <a:solidFill>
                  <a:srgbClr val="FF0000"/>
                </a:solidFill>
              </a:rPr>
              <a:t> lo </a:t>
            </a:r>
            <a:r>
              <a:rPr lang="en-US" sz="3600" dirty="0" err="1" smtClean="0">
                <a:solidFill>
                  <a:srgbClr val="FF0000"/>
                </a:solidFill>
              </a:rPr>
              <a:t>menos</a:t>
            </a:r>
            <a:r>
              <a:rPr lang="en-US" sz="3600" dirty="0" smtClean="0">
                <a:solidFill>
                  <a:srgbClr val="FF0000"/>
                </a:solidFill>
              </a:rPr>
              <a:t> </a:t>
            </a:r>
            <a:r>
              <a:rPr lang="en-US" sz="3600" dirty="0" err="1" smtClean="0">
                <a:solidFill>
                  <a:srgbClr val="FF0000"/>
                </a:solidFill>
              </a:rPr>
              <a:t>debe</a:t>
            </a:r>
            <a:r>
              <a:rPr lang="en-US" sz="3600" dirty="0" smtClean="0">
                <a:solidFill>
                  <a:srgbClr val="FF0000"/>
                </a:solidFill>
              </a:rPr>
              <a:t> </a:t>
            </a:r>
            <a:r>
              <a:rPr lang="en-US" sz="3600" dirty="0" err="1" smtClean="0">
                <a:solidFill>
                  <a:srgbClr val="FF0000"/>
                </a:solidFill>
              </a:rPr>
              <a:t>obtener</a:t>
            </a:r>
            <a:r>
              <a:rPr lang="en-US" sz="3600" dirty="0" smtClean="0">
                <a:solidFill>
                  <a:srgbClr val="FF0000"/>
                </a:solidFill>
              </a:rPr>
              <a:t> la </a:t>
            </a:r>
            <a:r>
              <a:rPr lang="en-US" sz="3600" dirty="0" err="1" smtClean="0">
                <a:solidFill>
                  <a:srgbClr val="FF0000"/>
                </a:solidFill>
              </a:rPr>
              <a:t>tutela</a:t>
            </a:r>
            <a:r>
              <a:rPr lang="en-US" sz="3600" dirty="0" smtClean="0">
                <a:solidFill>
                  <a:srgbClr val="FF0000"/>
                </a:solidFill>
              </a:rPr>
              <a:t> de </a:t>
            </a:r>
            <a:r>
              <a:rPr lang="en-US" sz="3600" dirty="0" err="1" smtClean="0">
                <a:solidFill>
                  <a:srgbClr val="FF0000"/>
                </a:solidFill>
              </a:rPr>
              <a:t>corto</a:t>
            </a:r>
            <a:r>
              <a:rPr lang="en-US" sz="3600" dirty="0" smtClean="0">
                <a:solidFill>
                  <a:srgbClr val="FF0000"/>
                </a:solidFill>
              </a:rPr>
              <a:t> </a:t>
            </a:r>
            <a:r>
              <a:rPr lang="en-US" sz="3600" dirty="0" err="1" smtClean="0">
                <a:solidFill>
                  <a:srgbClr val="FF0000"/>
                </a:solidFill>
              </a:rPr>
              <a:t>plazo</a:t>
            </a:r>
            <a:r>
              <a:rPr lang="en-US" sz="3600" dirty="0" smtClean="0">
                <a:solidFill>
                  <a:srgbClr val="FF0000"/>
                </a:solidFill>
              </a:rPr>
              <a:t>. </a:t>
            </a:r>
            <a:endParaRPr lang="en-US" dirty="0"/>
          </a:p>
        </p:txBody>
      </p:sp>
    </p:spTree>
    <p:extLst>
      <p:ext uri="{BB962C8B-B14F-4D97-AF65-F5344CB8AC3E}">
        <p14:creationId xmlns:p14="http://schemas.microsoft.com/office/powerpoint/2010/main" val="2761552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Ejemplo</a:t>
            </a:r>
            <a:r>
              <a:rPr lang="en-US" dirty="0" smtClean="0"/>
              <a:t> #2</a:t>
            </a:r>
            <a:endParaRPr lang="en-US" dirty="0"/>
          </a:p>
        </p:txBody>
      </p:sp>
      <p:sp>
        <p:nvSpPr>
          <p:cNvPr id="3" name="Content Placeholder 2"/>
          <p:cNvSpPr>
            <a:spLocks noGrp="1"/>
          </p:cNvSpPr>
          <p:nvPr>
            <p:ph sz="quarter" idx="1"/>
          </p:nvPr>
        </p:nvSpPr>
        <p:spPr/>
        <p:txBody>
          <a:bodyPr>
            <a:normAutofit fontScale="92500"/>
          </a:bodyPr>
          <a:lstStyle/>
          <a:p>
            <a:pPr marL="0" lvl="0" indent="0" algn="ctr">
              <a:buNone/>
            </a:pPr>
            <a:r>
              <a:rPr lang="es-CO" sz="3600" dirty="0" smtClean="0"/>
              <a:t>La madre de una niña tema ser deportada y quiere un plan para que su hija se quede con su tía si la mamá es deportada, pero no tiene prisa. La tía es residente permanente. La mamá no tiene antecedentes criminales y no tema comparecer en la corte. </a:t>
            </a:r>
            <a:endParaRPr lang="en-US" sz="3600" dirty="0" smtClean="0"/>
          </a:p>
          <a:p>
            <a:pPr algn="ctr"/>
            <a:r>
              <a:rPr lang="es-CO" sz="3600" dirty="0" smtClean="0">
                <a:solidFill>
                  <a:srgbClr val="FF0000"/>
                </a:solidFill>
              </a:rPr>
              <a:t>Tutela de corto plazo - hoy</a:t>
            </a:r>
          </a:p>
          <a:p>
            <a:pPr algn="ctr"/>
            <a:r>
              <a:rPr lang="es-CO" sz="3600" dirty="0" smtClean="0">
                <a:solidFill>
                  <a:srgbClr val="FF0000"/>
                </a:solidFill>
              </a:rPr>
              <a:t>Tutela de reserva mas tarde</a:t>
            </a:r>
            <a:endParaRPr lang="en-US" sz="3600" dirty="0">
              <a:solidFill>
                <a:srgbClr val="FF0000"/>
              </a:solidFill>
            </a:endParaRPr>
          </a:p>
          <a:p>
            <a:endParaRPr lang="en-US" dirty="0"/>
          </a:p>
        </p:txBody>
      </p:sp>
    </p:spTree>
    <p:extLst>
      <p:ext uri="{BB962C8B-B14F-4D97-AF65-F5344CB8AC3E}">
        <p14:creationId xmlns:p14="http://schemas.microsoft.com/office/powerpoint/2010/main" val="287021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Ejemplo</a:t>
            </a:r>
            <a:r>
              <a:rPr lang="en-US" dirty="0" smtClean="0"/>
              <a:t> #3</a:t>
            </a:r>
            <a:endParaRPr lang="en-US" dirty="0"/>
          </a:p>
        </p:txBody>
      </p:sp>
      <p:sp>
        <p:nvSpPr>
          <p:cNvPr id="3" name="Content Placeholder 2"/>
          <p:cNvSpPr>
            <a:spLocks noGrp="1"/>
          </p:cNvSpPr>
          <p:nvPr>
            <p:ph sz="quarter" idx="1"/>
          </p:nvPr>
        </p:nvSpPr>
        <p:spPr/>
        <p:txBody>
          <a:bodyPr>
            <a:normAutofit/>
          </a:bodyPr>
          <a:lstStyle/>
          <a:p>
            <a:pPr marL="274320" lvl="1" indent="0">
              <a:buNone/>
            </a:pPr>
            <a:r>
              <a:rPr lang="es-CO" sz="2800" dirty="0" smtClean="0">
                <a:solidFill>
                  <a:schemeClr val="tx1"/>
                </a:solidFill>
              </a:rPr>
              <a:t>Un padre está cuidando a sus hijos menores. El padre es indocumentado, y tema ir a corte porque tiene antecedentes criminales. Quiere nombrar a un tutor legal en caso de su deportación, pero ningún familiar tiene estatus legal. </a:t>
            </a:r>
          </a:p>
          <a:p>
            <a:pPr marL="274320" lvl="1" indent="0">
              <a:buNone/>
            </a:pPr>
            <a:endParaRPr lang="en-US" sz="2800" dirty="0"/>
          </a:p>
          <a:p>
            <a:pPr marL="274320" lvl="1" indent="0">
              <a:buNone/>
            </a:pPr>
            <a:r>
              <a:rPr lang="es-CO" sz="2800" dirty="0" smtClean="0">
                <a:solidFill>
                  <a:srgbClr val="FF0000"/>
                </a:solidFill>
              </a:rPr>
              <a:t>Tutela de corto plazo. </a:t>
            </a:r>
            <a:endParaRPr lang="en-US" sz="2800" dirty="0">
              <a:solidFill>
                <a:srgbClr val="FF0000"/>
              </a:solidFill>
            </a:endParaRPr>
          </a:p>
          <a:p>
            <a:endParaRPr lang="en-US" dirty="0"/>
          </a:p>
        </p:txBody>
      </p:sp>
    </p:spTree>
    <p:extLst>
      <p:ext uri="{BB962C8B-B14F-4D97-AF65-F5344CB8AC3E}">
        <p14:creationId xmlns:p14="http://schemas.microsoft.com/office/powerpoint/2010/main" val="45607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Notas</a:t>
            </a:r>
            <a:r>
              <a:rPr lang="en-US" dirty="0" smtClean="0"/>
              <a:t> </a:t>
            </a:r>
            <a:r>
              <a:rPr lang="en-US" dirty="0" err="1" smtClean="0"/>
              <a:t>Importantes</a:t>
            </a:r>
            <a:endParaRPr lang="en-US" dirty="0"/>
          </a:p>
        </p:txBody>
      </p:sp>
      <p:sp>
        <p:nvSpPr>
          <p:cNvPr id="3" name="Content Placeholder 2"/>
          <p:cNvSpPr>
            <a:spLocks noGrp="1"/>
          </p:cNvSpPr>
          <p:nvPr>
            <p:ph sz="quarter" idx="1"/>
          </p:nvPr>
        </p:nvSpPr>
        <p:spPr/>
        <p:txBody>
          <a:bodyPr/>
          <a:lstStyle/>
          <a:p>
            <a:r>
              <a:rPr lang="en-US" sz="2800" dirty="0" smtClean="0"/>
              <a:t>La persona </a:t>
            </a:r>
            <a:r>
              <a:rPr lang="en-US" sz="2800" dirty="0" err="1" smtClean="0"/>
              <a:t>asignada</a:t>
            </a:r>
            <a:r>
              <a:rPr lang="en-US" sz="2800" dirty="0" smtClean="0"/>
              <a:t> </a:t>
            </a:r>
            <a:r>
              <a:rPr lang="en-US" sz="2800" dirty="0" err="1" smtClean="0"/>
              <a:t>necesita</a:t>
            </a:r>
            <a:r>
              <a:rPr lang="en-US" sz="2800" dirty="0" smtClean="0"/>
              <a:t>:</a:t>
            </a:r>
          </a:p>
          <a:p>
            <a:pPr marL="0" indent="0">
              <a:buNone/>
            </a:pPr>
            <a:endParaRPr lang="en-US" sz="2800" dirty="0" smtClean="0"/>
          </a:p>
          <a:p>
            <a:pPr lvl="1"/>
            <a:r>
              <a:rPr lang="en-US" sz="2800" dirty="0" err="1" smtClean="0"/>
              <a:t>Cumplir</a:t>
            </a:r>
            <a:r>
              <a:rPr lang="en-US" sz="2800" dirty="0" smtClean="0"/>
              <a:t> con </a:t>
            </a:r>
            <a:r>
              <a:rPr lang="en-US" sz="2800" dirty="0" err="1" smtClean="0"/>
              <a:t>los</a:t>
            </a:r>
            <a:r>
              <a:rPr lang="en-US" sz="2800" dirty="0" smtClean="0"/>
              <a:t> </a:t>
            </a:r>
            <a:r>
              <a:rPr lang="en-US" sz="2800" dirty="0" err="1" smtClean="0"/>
              <a:t>requisitos</a:t>
            </a:r>
            <a:r>
              <a:rPr lang="en-US" sz="2800" dirty="0" smtClean="0"/>
              <a:t> de la ley</a:t>
            </a:r>
          </a:p>
          <a:p>
            <a:pPr lvl="1"/>
            <a:r>
              <a:rPr lang="en-US" sz="2800" dirty="0" err="1" smtClean="0"/>
              <a:t>Ser</a:t>
            </a:r>
            <a:r>
              <a:rPr lang="en-US" sz="2800" dirty="0" smtClean="0"/>
              <a:t> </a:t>
            </a:r>
            <a:r>
              <a:rPr lang="en-US" sz="2800" dirty="0" err="1" smtClean="0"/>
              <a:t>una</a:t>
            </a:r>
            <a:r>
              <a:rPr lang="en-US" sz="2800" dirty="0" smtClean="0"/>
              <a:t> persona que </a:t>
            </a:r>
            <a:r>
              <a:rPr lang="en-US" sz="2800" dirty="0" err="1" smtClean="0"/>
              <a:t>los</a:t>
            </a:r>
            <a:r>
              <a:rPr lang="en-US" sz="2800" dirty="0" smtClean="0"/>
              <a:t> padres </a:t>
            </a:r>
            <a:r>
              <a:rPr lang="en-US" sz="2800" dirty="0" err="1" smtClean="0"/>
              <a:t>conocen</a:t>
            </a:r>
            <a:endParaRPr lang="en-US" sz="2800" dirty="0"/>
          </a:p>
          <a:p>
            <a:pPr lvl="1"/>
            <a:r>
              <a:rPr lang="en-US" sz="2800" dirty="0" err="1" smtClean="0"/>
              <a:t>Ser</a:t>
            </a:r>
            <a:r>
              <a:rPr lang="en-US" sz="2800" dirty="0" smtClean="0"/>
              <a:t> </a:t>
            </a:r>
            <a:r>
              <a:rPr lang="en-US" sz="2800" dirty="0" err="1" smtClean="0"/>
              <a:t>una</a:t>
            </a:r>
            <a:r>
              <a:rPr lang="en-US" sz="2800" dirty="0" smtClean="0"/>
              <a:t> persona de </a:t>
            </a:r>
            <a:r>
              <a:rPr lang="en-US" sz="2800" dirty="0" err="1" smtClean="0"/>
              <a:t>confianza</a:t>
            </a:r>
            <a:endParaRPr lang="en-US" sz="2800" dirty="0" smtClean="0"/>
          </a:p>
          <a:p>
            <a:pPr lvl="1"/>
            <a:r>
              <a:rPr lang="en-US" sz="2800" dirty="0" err="1" smtClean="0"/>
              <a:t>Tener</a:t>
            </a:r>
            <a:r>
              <a:rPr lang="en-US" sz="2800" dirty="0" smtClean="0"/>
              <a:t> </a:t>
            </a:r>
            <a:r>
              <a:rPr lang="en-US" sz="2800" dirty="0" err="1" smtClean="0"/>
              <a:t>los</a:t>
            </a:r>
            <a:r>
              <a:rPr lang="en-US" sz="2800" dirty="0" smtClean="0"/>
              <a:t> </a:t>
            </a:r>
            <a:r>
              <a:rPr lang="en-US" sz="2800" dirty="0" err="1" smtClean="0"/>
              <a:t>recursos</a:t>
            </a:r>
            <a:r>
              <a:rPr lang="en-US" sz="2800" dirty="0" smtClean="0"/>
              <a:t> para </a:t>
            </a:r>
            <a:r>
              <a:rPr lang="en-US" sz="2800" dirty="0" err="1" smtClean="0"/>
              <a:t>cuidar</a:t>
            </a:r>
            <a:r>
              <a:rPr lang="en-US" sz="2800" dirty="0" smtClean="0"/>
              <a:t> a </a:t>
            </a:r>
            <a:r>
              <a:rPr lang="en-US" sz="2800" dirty="0" err="1" smtClean="0"/>
              <a:t>niños</a:t>
            </a:r>
            <a:endParaRPr lang="en-US" sz="2800" dirty="0" smtClean="0"/>
          </a:p>
          <a:p>
            <a:pPr lvl="1"/>
            <a:r>
              <a:rPr lang="en-US" sz="2800" dirty="0" err="1" smtClean="0"/>
              <a:t>Entender</a:t>
            </a:r>
            <a:r>
              <a:rPr lang="en-US" sz="2800" dirty="0" smtClean="0"/>
              <a:t> </a:t>
            </a:r>
            <a:r>
              <a:rPr lang="en-US" sz="2800" dirty="0" err="1" smtClean="0"/>
              <a:t>sus</a:t>
            </a:r>
            <a:r>
              <a:rPr lang="en-US" sz="2800" dirty="0" smtClean="0"/>
              <a:t> </a:t>
            </a:r>
            <a:r>
              <a:rPr lang="en-US" sz="2800" dirty="0" err="1" smtClean="0"/>
              <a:t>obligaciones</a:t>
            </a:r>
            <a:r>
              <a:rPr lang="en-US" sz="2800" dirty="0" smtClean="0"/>
              <a:t> y derechos </a:t>
            </a:r>
            <a:r>
              <a:rPr lang="en-US" sz="2800" dirty="0" err="1" smtClean="0"/>
              <a:t>como</a:t>
            </a:r>
            <a:r>
              <a:rPr lang="en-US" sz="2800" dirty="0" smtClean="0"/>
              <a:t> tutor</a:t>
            </a:r>
          </a:p>
          <a:p>
            <a:pPr lvl="1"/>
            <a:r>
              <a:rPr lang="en-US" sz="2800" dirty="0" smtClean="0"/>
              <a:t>Saber que </a:t>
            </a:r>
            <a:r>
              <a:rPr lang="en-US" sz="2800" dirty="0" err="1" smtClean="0"/>
              <a:t>hacer</a:t>
            </a:r>
            <a:r>
              <a:rPr lang="en-US" sz="2800" dirty="0" smtClean="0"/>
              <a:t> </a:t>
            </a:r>
            <a:r>
              <a:rPr lang="en-US" sz="2800" dirty="0" err="1" smtClean="0"/>
              <a:t>si</a:t>
            </a:r>
            <a:r>
              <a:rPr lang="en-US" sz="2800" dirty="0" smtClean="0"/>
              <a:t> </a:t>
            </a:r>
            <a:r>
              <a:rPr lang="en-US" sz="2800" dirty="0" err="1" smtClean="0"/>
              <a:t>los</a:t>
            </a:r>
            <a:r>
              <a:rPr lang="en-US" sz="2800" dirty="0" smtClean="0"/>
              <a:t> padres </a:t>
            </a:r>
            <a:r>
              <a:rPr lang="en-US" sz="2800" dirty="0" err="1" smtClean="0"/>
              <a:t>est</a:t>
            </a:r>
            <a:r>
              <a:rPr lang="es-CO" sz="2800" dirty="0" err="1" smtClean="0"/>
              <a:t>án</a:t>
            </a:r>
            <a:r>
              <a:rPr lang="es-CO" sz="2800" dirty="0" smtClean="0"/>
              <a:t> detenidos o deportados</a:t>
            </a:r>
          </a:p>
          <a:p>
            <a:pPr marL="274320" lvl="1" indent="0">
              <a:buNone/>
            </a:pPr>
            <a:endParaRPr lang="en-US" dirty="0" smtClean="0"/>
          </a:p>
        </p:txBody>
      </p:sp>
    </p:spTree>
    <p:extLst>
      <p:ext uri="{BB962C8B-B14F-4D97-AF65-F5344CB8AC3E}">
        <p14:creationId xmlns:p14="http://schemas.microsoft.com/office/powerpoint/2010/main" val="294895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Notas Importantes</a:t>
            </a:r>
            <a:endParaRPr lang="en-US" dirty="0"/>
          </a:p>
        </p:txBody>
      </p:sp>
      <p:sp>
        <p:nvSpPr>
          <p:cNvPr id="3" name="Content Placeholder 2"/>
          <p:cNvSpPr>
            <a:spLocks noGrp="1"/>
          </p:cNvSpPr>
          <p:nvPr>
            <p:ph sz="quarter" idx="1"/>
          </p:nvPr>
        </p:nvSpPr>
        <p:spPr/>
        <p:txBody>
          <a:bodyPr/>
          <a:lstStyle/>
          <a:p>
            <a:r>
              <a:rPr lang="es-CO" dirty="0" smtClean="0"/>
              <a:t>Notarios</a:t>
            </a:r>
          </a:p>
          <a:p>
            <a:pPr lvl="1"/>
            <a:r>
              <a:rPr lang="es-CO" dirty="0" smtClean="0"/>
              <a:t>No pueden cobrar mucho dinero!</a:t>
            </a:r>
          </a:p>
          <a:p>
            <a:pPr lvl="1"/>
            <a:r>
              <a:rPr lang="es-CO" dirty="0" smtClean="0"/>
              <a:t>No hace falta para una tutela de corto plazo</a:t>
            </a:r>
          </a:p>
          <a:p>
            <a:pPr lvl="2"/>
            <a:r>
              <a:rPr lang="es-CO" dirty="0" smtClean="0"/>
              <a:t>Solo hay que tener dos testigos</a:t>
            </a:r>
          </a:p>
          <a:p>
            <a:r>
              <a:rPr lang="es-CO" dirty="0" smtClean="0"/>
              <a:t>Derechos de los Padres</a:t>
            </a:r>
          </a:p>
          <a:p>
            <a:r>
              <a:rPr lang="es-CO" dirty="0" smtClean="0"/>
              <a:t>Pasaportes</a:t>
            </a:r>
          </a:p>
          <a:p>
            <a:r>
              <a:rPr lang="es-CO" dirty="0" smtClean="0"/>
              <a:t>Consejo de un abogado</a:t>
            </a:r>
          </a:p>
          <a:p>
            <a:r>
              <a:rPr lang="es-CO" dirty="0" smtClean="0"/>
              <a:t>DCFS</a:t>
            </a:r>
          </a:p>
          <a:p>
            <a:r>
              <a:rPr lang="es-CO" dirty="0" smtClean="0"/>
              <a:t>No todo el mundo necesita. Se puede solicitar en cualquier momento. </a:t>
            </a:r>
            <a:endParaRPr lang="en-US" dirty="0"/>
          </a:p>
        </p:txBody>
      </p:sp>
    </p:spTree>
    <p:extLst>
      <p:ext uri="{BB962C8B-B14F-4D97-AF65-F5344CB8AC3E}">
        <p14:creationId xmlns:p14="http://schemas.microsoft.com/office/powerpoint/2010/main" val="424412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Que</a:t>
            </a:r>
            <a:r>
              <a:rPr lang="en-US" dirty="0"/>
              <a:t> </a:t>
            </a:r>
            <a:r>
              <a:rPr lang="en-US" dirty="0" err="1"/>
              <a:t>es</a:t>
            </a:r>
            <a:r>
              <a:rPr lang="en-US" dirty="0"/>
              <a:t> la </a:t>
            </a:r>
            <a:r>
              <a:rPr lang="en-US" dirty="0" err="1"/>
              <a:t>tutela</a:t>
            </a:r>
            <a:r>
              <a:rPr lang="en-US" dirty="0"/>
              <a:t>?</a:t>
            </a:r>
          </a:p>
        </p:txBody>
      </p:sp>
      <p:sp>
        <p:nvSpPr>
          <p:cNvPr id="3" name="Content Placeholder 2"/>
          <p:cNvSpPr>
            <a:spLocks noGrp="1"/>
          </p:cNvSpPr>
          <p:nvPr>
            <p:ph sz="quarter" idx="1"/>
          </p:nvPr>
        </p:nvSpPr>
        <p:spPr>
          <a:xfrm>
            <a:off x="301752" y="1828800"/>
            <a:ext cx="8503920" cy="4419600"/>
          </a:xfrm>
        </p:spPr>
        <p:txBody>
          <a:bodyPr>
            <a:normAutofit/>
          </a:bodyPr>
          <a:lstStyle/>
          <a:p>
            <a:r>
              <a:rPr lang="es-ES" sz="3200" dirty="0" smtClean="0"/>
              <a:t>En ingles es </a:t>
            </a:r>
            <a:r>
              <a:rPr lang="es-ES" sz="3200" dirty="0"/>
              <a:t>conocida </a:t>
            </a:r>
            <a:r>
              <a:rPr lang="es-ES" sz="3200" dirty="0" smtClean="0"/>
              <a:t>como </a:t>
            </a:r>
            <a:r>
              <a:rPr lang="es-ES" sz="3200" dirty="0"/>
              <a:t>“</a:t>
            </a:r>
            <a:r>
              <a:rPr lang="es-ES" sz="3200" dirty="0" err="1"/>
              <a:t>guardianship</a:t>
            </a:r>
            <a:r>
              <a:rPr lang="es-ES" sz="3200" dirty="0" smtClean="0"/>
              <a:t>”.</a:t>
            </a:r>
          </a:p>
          <a:p>
            <a:pPr marL="0" indent="0">
              <a:buNone/>
            </a:pPr>
            <a:r>
              <a:rPr lang="es-ES" sz="3200" dirty="0" smtClean="0"/>
              <a:t> </a:t>
            </a:r>
          </a:p>
          <a:p>
            <a:r>
              <a:rPr lang="es-ES" sz="3200" dirty="0" smtClean="0"/>
              <a:t>Da </a:t>
            </a:r>
            <a:r>
              <a:rPr lang="es-ES" sz="3200" dirty="0"/>
              <a:t>la custodia legal y las responsabilidades paternales </a:t>
            </a:r>
            <a:r>
              <a:rPr lang="es-ES" sz="3200" dirty="0" smtClean="0"/>
              <a:t>diarias sobre </a:t>
            </a:r>
            <a:r>
              <a:rPr lang="es-ES" sz="3200" dirty="0"/>
              <a:t>un niño a otra persona que no es uno de los padres. </a:t>
            </a:r>
            <a:r>
              <a:rPr lang="es-ES" sz="3200" dirty="0" smtClean="0"/>
              <a:t>La persona se llama un tutor</a:t>
            </a:r>
            <a:r>
              <a:rPr lang="es-ES" sz="3200" dirty="0"/>
              <a:t> </a:t>
            </a:r>
            <a:r>
              <a:rPr lang="es-ES" sz="3200" dirty="0" smtClean="0"/>
              <a:t>(</a:t>
            </a:r>
            <a:r>
              <a:rPr lang="es-ES" sz="3200" dirty="0" err="1"/>
              <a:t>g</a:t>
            </a:r>
            <a:r>
              <a:rPr lang="es-ES" sz="3200" dirty="0" err="1" smtClean="0"/>
              <a:t>uardian</a:t>
            </a:r>
            <a:r>
              <a:rPr lang="es-ES" sz="3200" dirty="0" smtClean="0"/>
              <a:t>).</a:t>
            </a:r>
          </a:p>
          <a:p>
            <a:pPr marL="0" indent="0">
              <a:buNone/>
            </a:pPr>
            <a:endParaRPr lang="es-ES" sz="3200" dirty="0" smtClean="0"/>
          </a:p>
          <a:p>
            <a:r>
              <a:rPr lang="es-ES" sz="3200" dirty="0" smtClean="0"/>
              <a:t>No termina los derechos de los padres.</a:t>
            </a:r>
          </a:p>
          <a:p>
            <a:pPr marL="0" indent="0">
              <a:buNone/>
            </a:pPr>
            <a:endParaRPr lang="en-US" sz="3200" dirty="0" smtClean="0"/>
          </a:p>
          <a:p>
            <a:pPr marL="274320" lvl="1" indent="0">
              <a:buNone/>
            </a:pPr>
            <a:endParaRPr lang="en-US" dirty="0"/>
          </a:p>
          <a:p>
            <a:endParaRPr lang="en-US" dirty="0" smtClean="0"/>
          </a:p>
        </p:txBody>
      </p:sp>
    </p:spTree>
    <p:extLst>
      <p:ext uri="{BB962C8B-B14F-4D97-AF65-F5344CB8AC3E}">
        <p14:creationId xmlns:p14="http://schemas.microsoft.com/office/powerpoint/2010/main" val="1869440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dirty="0" err="1"/>
              <a:t>Que</a:t>
            </a:r>
            <a:r>
              <a:rPr lang="en-US" dirty="0"/>
              <a:t> </a:t>
            </a:r>
            <a:r>
              <a:rPr lang="en-US" dirty="0" err="1" smtClean="0"/>
              <a:t>responsabilidades</a:t>
            </a:r>
            <a:r>
              <a:rPr lang="en-US" dirty="0" smtClean="0"/>
              <a:t> </a:t>
            </a:r>
            <a:r>
              <a:rPr lang="en-US" dirty="0" err="1" smtClean="0"/>
              <a:t>tiene</a:t>
            </a:r>
            <a:r>
              <a:rPr lang="en-US" dirty="0" smtClean="0"/>
              <a:t> un tutor?</a:t>
            </a:r>
            <a:endParaRPr lang="en-US" dirty="0"/>
          </a:p>
        </p:txBody>
      </p:sp>
      <p:sp>
        <p:nvSpPr>
          <p:cNvPr id="3" name="Content Placeholder 2"/>
          <p:cNvSpPr>
            <a:spLocks noGrp="1"/>
          </p:cNvSpPr>
          <p:nvPr>
            <p:ph sz="quarter" idx="1"/>
          </p:nvPr>
        </p:nvSpPr>
        <p:spPr>
          <a:xfrm>
            <a:off x="301752" y="1828800"/>
            <a:ext cx="8503920" cy="4270248"/>
          </a:xfrm>
        </p:spPr>
        <p:txBody>
          <a:bodyPr/>
          <a:lstStyle/>
          <a:p>
            <a:r>
              <a:rPr lang="es-ES" sz="3200" dirty="0" smtClean="0"/>
              <a:t>El tutor </a:t>
            </a:r>
            <a:r>
              <a:rPr lang="es-ES" sz="3200" dirty="0"/>
              <a:t>debe garantizar que el niño reciba</a:t>
            </a:r>
            <a:r>
              <a:rPr lang="es-ES" sz="3200" dirty="0" smtClean="0"/>
              <a:t>:</a:t>
            </a:r>
          </a:p>
          <a:p>
            <a:pPr lvl="1"/>
            <a:r>
              <a:rPr lang="es-ES" sz="2600" dirty="0" smtClean="0"/>
              <a:t>Atención </a:t>
            </a:r>
            <a:r>
              <a:rPr lang="es-ES" sz="2600" dirty="0"/>
              <a:t>médica</a:t>
            </a:r>
            <a:endParaRPr lang="en-US" sz="2600" dirty="0"/>
          </a:p>
          <a:p>
            <a:pPr lvl="1"/>
            <a:r>
              <a:rPr lang="es-ES" sz="2600" dirty="0"/>
              <a:t>Educación </a:t>
            </a:r>
            <a:endParaRPr lang="en-US" sz="2600" dirty="0"/>
          </a:p>
          <a:p>
            <a:pPr lvl="1"/>
            <a:r>
              <a:rPr lang="es-ES" sz="2600" dirty="0"/>
              <a:t>Comida</a:t>
            </a:r>
            <a:endParaRPr lang="en-US" sz="2600" dirty="0"/>
          </a:p>
          <a:p>
            <a:pPr lvl="1"/>
            <a:r>
              <a:rPr lang="es-ES" sz="2600" dirty="0"/>
              <a:t>Casa</a:t>
            </a:r>
            <a:endParaRPr lang="en-US" sz="2600" dirty="0"/>
          </a:p>
          <a:p>
            <a:pPr lvl="1"/>
            <a:r>
              <a:rPr lang="es-ES" sz="2600" dirty="0"/>
              <a:t>Ropa</a:t>
            </a:r>
            <a:endParaRPr lang="en-US" sz="2600" dirty="0"/>
          </a:p>
          <a:p>
            <a:endParaRPr lang="en-US" dirty="0"/>
          </a:p>
        </p:txBody>
      </p:sp>
    </p:spTree>
    <p:extLst>
      <p:ext uri="{BB962C8B-B14F-4D97-AF65-F5344CB8AC3E}">
        <p14:creationId xmlns:p14="http://schemas.microsoft.com/office/powerpoint/2010/main" val="280366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a:r>
            <a:r>
              <a:rPr lang="en-US" dirty="0" err="1" smtClean="0"/>
              <a:t>Cuando</a:t>
            </a:r>
            <a:r>
              <a:rPr lang="en-US" dirty="0" smtClean="0"/>
              <a:t> se </a:t>
            </a:r>
            <a:r>
              <a:rPr lang="en-US" dirty="0" err="1" smtClean="0"/>
              <a:t>usa</a:t>
            </a:r>
            <a:r>
              <a:rPr lang="en-US" dirty="0" smtClean="0"/>
              <a:t>?</a:t>
            </a:r>
            <a:endParaRPr lang="en-US" dirty="0"/>
          </a:p>
        </p:txBody>
      </p:sp>
      <p:sp>
        <p:nvSpPr>
          <p:cNvPr id="3" name="Content Placeholder 2"/>
          <p:cNvSpPr>
            <a:spLocks noGrp="1"/>
          </p:cNvSpPr>
          <p:nvPr>
            <p:ph sz="quarter" idx="1"/>
          </p:nvPr>
        </p:nvSpPr>
        <p:spPr>
          <a:xfrm>
            <a:off x="301752" y="1527048"/>
            <a:ext cx="4422648" cy="4797552"/>
          </a:xfrm>
        </p:spPr>
        <p:txBody>
          <a:bodyPr>
            <a:normAutofit fontScale="85000" lnSpcReduction="20000"/>
          </a:bodyPr>
          <a:lstStyle/>
          <a:p>
            <a:r>
              <a:rPr lang="en-US" sz="3500" dirty="0" err="1" smtClean="0"/>
              <a:t>Cuando</a:t>
            </a:r>
            <a:r>
              <a:rPr lang="en-US" sz="3500" dirty="0" smtClean="0"/>
              <a:t> los padres de un </a:t>
            </a:r>
            <a:r>
              <a:rPr lang="en-US" sz="3500" dirty="0" err="1" smtClean="0"/>
              <a:t>niño</a:t>
            </a:r>
            <a:r>
              <a:rPr lang="en-US" sz="3500" dirty="0" smtClean="0"/>
              <a:t> no </a:t>
            </a:r>
            <a:r>
              <a:rPr lang="en-US" sz="3500" dirty="0" err="1" smtClean="0"/>
              <a:t>puede</a:t>
            </a:r>
            <a:r>
              <a:rPr lang="en-US" sz="3500" dirty="0" smtClean="0"/>
              <a:t> </a:t>
            </a:r>
            <a:r>
              <a:rPr lang="en-US" sz="3500" dirty="0" err="1" smtClean="0"/>
              <a:t>cuidarlo</a:t>
            </a:r>
            <a:r>
              <a:rPr lang="en-US" sz="3500" dirty="0" smtClean="0"/>
              <a:t> </a:t>
            </a:r>
            <a:r>
              <a:rPr lang="en-US" sz="3500" dirty="0" err="1" smtClean="0"/>
              <a:t>por</a:t>
            </a:r>
            <a:r>
              <a:rPr lang="en-US" sz="3500" dirty="0" smtClean="0"/>
              <a:t> </a:t>
            </a:r>
            <a:r>
              <a:rPr lang="en-US" sz="3500" dirty="0" err="1" smtClean="0"/>
              <a:t>cualquier</a:t>
            </a:r>
            <a:r>
              <a:rPr lang="en-US" sz="3500" dirty="0" smtClean="0"/>
              <a:t> </a:t>
            </a:r>
            <a:r>
              <a:rPr lang="en-US" sz="3500" dirty="0" err="1" smtClean="0"/>
              <a:t>razon</a:t>
            </a:r>
            <a:r>
              <a:rPr lang="en-US" sz="3500" dirty="0" smtClean="0"/>
              <a:t>:</a:t>
            </a:r>
          </a:p>
          <a:p>
            <a:pPr lvl="1"/>
            <a:r>
              <a:rPr lang="es-CO" sz="3000" dirty="0" smtClean="0"/>
              <a:t>Adicción</a:t>
            </a:r>
          </a:p>
          <a:p>
            <a:pPr lvl="1"/>
            <a:r>
              <a:rPr lang="es-CO" sz="3000" dirty="0" smtClean="0"/>
              <a:t>Discapacidad </a:t>
            </a:r>
          </a:p>
          <a:p>
            <a:pPr lvl="1"/>
            <a:r>
              <a:rPr lang="es-CO" sz="3000" dirty="0" smtClean="0"/>
              <a:t>Detención</a:t>
            </a:r>
          </a:p>
          <a:p>
            <a:pPr lvl="1"/>
            <a:r>
              <a:rPr lang="es-CO" sz="3000" dirty="0" smtClean="0"/>
              <a:t>Deportación</a:t>
            </a:r>
          </a:p>
          <a:p>
            <a:pPr lvl="1"/>
            <a:r>
              <a:rPr lang="es-CO" sz="3000" dirty="0" smtClean="0"/>
              <a:t>Inestabilidad</a:t>
            </a:r>
          </a:p>
          <a:p>
            <a:pPr lvl="1"/>
            <a:r>
              <a:rPr lang="es-CO" sz="3000" dirty="0" smtClean="0"/>
              <a:t>Salud mental</a:t>
            </a:r>
          </a:p>
          <a:p>
            <a:pPr lvl="1"/>
            <a:r>
              <a:rPr lang="es-CO" sz="3000" dirty="0" smtClean="0"/>
              <a:t>Muerte</a:t>
            </a:r>
          </a:p>
          <a:p>
            <a:pPr lvl="1"/>
            <a:r>
              <a:rPr lang="es-CO" sz="3000" dirty="0" smtClean="0"/>
              <a:t>Ausencia </a:t>
            </a:r>
          </a:p>
          <a:p>
            <a:pPr lvl="1"/>
            <a:endParaRPr lang="en-US" sz="3000" dirty="0" smtClean="0"/>
          </a:p>
          <a:p>
            <a:endParaRPr lang="en-US" sz="3500" dirty="0" smtClean="0"/>
          </a:p>
          <a:p>
            <a:endParaRPr lang="en-US" sz="3500" dirty="0"/>
          </a:p>
        </p:txBody>
      </p:sp>
      <p:pic>
        <p:nvPicPr>
          <p:cNvPr id="4" name="Picture 3" descr="guardianship.jpg"/>
          <p:cNvPicPr>
            <a:picLocks noChangeAspect="1"/>
          </p:cNvPicPr>
          <p:nvPr/>
        </p:nvPicPr>
        <p:blipFill>
          <a:blip r:embed="rId3" cstate="print"/>
          <a:stretch>
            <a:fillRect/>
          </a:stretch>
        </p:blipFill>
        <p:spPr>
          <a:xfrm>
            <a:off x="5105400" y="1905000"/>
            <a:ext cx="3276600" cy="3276600"/>
          </a:xfrm>
          <a:prstGeom prst="rect">
            <a:avLst/>
          </a:prstGeom>
        </p:spPr>
      </p:pic>
    </p:spTree>
    <p:extLst>
      <p:ext uri="{BB962C8B-B14F-4D97-AF65-F5344CB8AC3E}">
        <p14:creationId xmlns:p14="http://schemas.microsoft.com/office/powerpoint/2010/main" val="1649557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Quien</a:t>
            </a:r>
            <a:r>
              <a:rPr lang="en-US" dirty="0" smtClean="0"/>
              <a:t> </a:t>
            </a:r>
            <a:r>
              <a:rPr lang="en-US" dirty="0" err="1" smtClean="0"/>
              <a:t>puede</a:t>
            </a:r>
            <a:r>
              <a:rPr lang="en-US" dirty="0" smtClean="0"/>
              <a:t> </a:t>
            </a:r>
            <a:r>
              <a:rPr lang="en-US" dirty="0" err="1" smtClean="0"/>
              <a:t>ser</a:t>
            </a:r>
            <a:r>
              <a:rPr lang="en-US" dirty="0" smtClean="0"/>
              <a:t> tutor?</a:t>
            </a:r>
            <a:endParaRPr lang="en-US" dirty="0"/>
          </a:p>
        </p:txBody>
      </p:sp>
      <p:sp>
        <p:nvSpPr>
          <p:cNvPr id="3" name="Content Placeholder 2"/>
          <p:cNvSpPr>
            <a:spLocks noGrp="1"/>
          </p:cNvSpPr>
          <p:nvPr>
            <p:ph sz="quarter" idx="1"/>
          </p:nvPr>
        </p:nvSpPr>
        <p:spPr>
          <a:xfrm>
            <a:off x="301752" y="1527048"/>
            <a:ext cx="5260848" cy="4572000"/>
          </a:xfrm>
        </p:spPr>
        <p:txBody>
          <a:bodyPr>
            <a:normAutofit lnSpcReduction="10000"/>
          </a:bodyPr>
          <a:lstStyle/>
          <a:p>
            <a:r>
              <a:rPr lang="en-US" dirty="0" err="1" smtClean="0"/>
              <a:t>Adulto</a:t>
            </a:r>
            <a:r>
              <a:rPr lang="en-US" dirty="0" smtClean="0"/>
              <a:t> (18+ </a:t>
            </a:r>
            <a:r>
              <a:rPr lang="en-US" dirty="0" err="1" smtClean="0"/>
              <a:t>años</a:t>
            </a:r>
            <a:r>
              <a:rPr lang="en-US" dirty="0" smtClean="0"/>
              <a:t> de </a:t>
            </a:r>
            <a:r>
              <a:rPr lang="en-US" dirty="0" err="1" smtClean="0"/>
              <a:t>edad</a:t>
            </a:r>
            <a:r>
              <a:rPr lang="en-US" dirty="0" smtClean="0"/>
              <a:t>)</a:t>
            </a:r>
          </a:p>
          <a:p>
            <a:r>
              <a:rPr lang="en-US" dirty="0" err="1" smtClean="0"/>
              <a:t>Residente</a:t>
            </a:r>
            <a:r>
              <a:rPr lang="en-US" dirty="0" smtClean="0"/>
              <a:t> de los </a:t>
            </a:r>
            <a:r>
              <a:rPr lang="en-US" dirty="0" err="1" smtClean="0"/>
              <a:t>Estados</a:t>
            </a:r>
            <a:r>
              <a:rPr lang="en-US" dirty="0" smtClean="0"/>
              <a:t> </a:t>
            </a:r>
            <a:r>
              <a:rPr lang="en-US" dirty="0" err="1" smtClean="0"/>
              <a:t>Unidos</a:t>
            </a:r>
            <a:endParaRPr lang="en-US" dirty="0" smtClean="0"/>
          </a:p>
          <a:p>
            <a:r>
              <a:rPr lang="es-CO" dirty="0" smtClean="0"/>
              <a:t>Capacidad mental</a:t>
            </a:r>
          </a:p>
          <a:p>
            <a:r>
              <a:rPr lang="es-ES" dirty="0"/>
              <a:t>No tener una sentencia por un crimen </a:t>
            </a:r>
            <a:r>
              <a:rPr lang="es-ES" dirty="0" smtClean="0"/>
              <a:t>grave.</a:t>
            </a:r>
          </a:p>
          <a:p>
            <a:r>
              <a:rPr lang="es-ES" dirty="0"/>
              <a:t>No tener una sentencia por un crimen grave en donde haya ocurrido daño o amenazas a un niño, incluyendo crímenes graves sexuales. </a:t>
            </a:r>
            <a:endParaRPr lang="es-ES" dirty="0" smtClean="0"/>
          </a:p>
          <a:p>
            <a:pPr marL="0" indent="0">
              <a:buNone/>
            </a:pPr>
            <a:endParaRPr lang="en-US" dirty="0" smtClean="0"/>
          </a:p>
          <a:p>
            <a:pPr lvl="2"/>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209800"/>
            <a:ext cx="2332551" cy="3505200"/>
          </a:xfrm>
          <a:prstGeom prst="rect">
            <a:avLst/>
          </a:prstGeom>
        </p:spPr>
      </p:pic>
    </p:spTree>
    <p:extLst>
      <p:ext uri="{BB962C8B-B14F-4D97-AF65-F5344CB8AC3E}">
        <p14:creationId xmlns:p14="http://schemas.microsoft.com/office/powerpoint/2010/main" val="1909109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3 Tipos de Tutela Legal</a:t>
            </a:r>
            <a:endParaRPr lang="en-US" dirty="0"/>
          </a:p>
        </p:txBody>
      </p:sp>
      <p:sp>
        <p:nvSpPr>
          <p:cNvPr id="3" name="Content Placeholder 2"/>
          <p:cNvSpPr>
            <a:spLocks noGrp="1"/>
          </p:cNvSpPr>
          <p:nvPr>
            <p:ph sz="quarter" idx="1"/>
          </p:nvPr>
        </p:nvSpPr>
        <p:spPr>
          <a:xfrm>
            <a:off x="301752" y="1828800"/>
            <a:ext cx="8503920" cy="4270248"/>
          </a:xfrm>
        </p:spPr>
        <p:txBody>
          <a:bodyPr/>
          <a:lstStyle/>
          <a:p>
            <a:r>
              <a:rPr lang="es-CO" sz="2800" dirty="0" smtClean="0"/>
              <a:t>Tutela Plena (</a:t>
            </a:r>
            <a:r>
              <a:rPr lang="es-CO" sz="2800" dirty="0" err="1" smtClean="0"/>
              <a:t>Plenary</a:t>
            </a:r>
            <a:r>
              <a:rPr lang="es-CO" sz="2800" dirty="0" smtClean="0"/>
              <a:t> </a:t>
            </a:r>
            <a:r>
              <a:rPr lang="es-CO" sz="2800" dirty="0" err="1" smtClean="0"/>
              <a:t>Guardianship</a:t>
            </a:r>
            <a:r>
              <a:rPr lang="es-CO" sz="2800" dirty="0" smtClean="0"/>
              <a:t>)</a:t>
            </a:r>
          </a:p>
          <a:p>
            <a:pPr marL="0" indent="0">
              <a:buNone/>
            </a:pPr>
            <a:endParaRPr lang="es-CO" sz="2800" dirty="0" smtClean="0"/>
          </a:p>
          <a:p>
            <a:r>
              <a:rPr lang="es-CO" sz="2800" dirty="0" smtClean="0"/>
              <a:t>Tutela de Reserva (</a:t>
            </a:r>
            <a:r>
              <a:rPr lang="es-CO" sz="2800" dirty="0" err="1" smtClean="0"/>
              <a:t>Standby</a:t>
            </a:r>
            <a:r>
              <a:rPr lang="es-CO" sz="2800" dirty="0" smtClean="0"/>
              <a:t> </a:t>
            </a:r>
            <a:r>
              <a:rPr lang="es-CO" sz="2800" dirty="0" err="1" smtClean="0"/>
              <a:t>Guardianship</a:t>
            </a:r>
            <a:r>
              <a:rPr lang="es-CO" sz="2800" dirty="0" smtClean="0"/>
              <a:t>)</a:t>
            </a:r>
          </a:p>
          <a:p>
            <a:pPr marL="0" indent="0">
              <a:buNone/>
            </a:pPr>
            <a:endParaRPr lang="es-CO" sz="2800" dirty="0" smtClean="0"/>
          </a:p>
          <a:p>
            <a:r>
              <a:rPr lang="es-CO" sz="2800" dirty="0" smtClean="0"/>
              <a:t>Tutela de corto plazo (Short-</a:t>
            </a:r>
            <a:r>
              <a:rPr lang="es-CO" sz="2800" dirty="0" err="1" smtClean="0"/>
              <a:t>Term</a:t>
            </a:r>
            <a:r>
              <a:rPr lang="es-CO" sz="2800" dirty="0" smtClean="0"/>
              <a:t> </a:t>
            </a:r>
            <a:r>
              <a:rPr lang="es-CO" sz="2800" dirty="0" err="1" smtClean="0"/>
              <a:t>Guardianship</a:t>
            </a:r>
            <a:r>
              <a:rPr lang="es-CO" sz="2800" dirty="0" smtClean="0"/>
              <a:t>)</a:t>
            </a:r>
          </a:p>
          <a:p>
            <a:endParaRPr lang="en-US" dirty="0"/>
          </a:p>
        </p:txBody>
      </p:sp>
    </p:spTree>
    <p:extLst>
      <p:ext uri="{BB962C8B-B14F-4D97-AF65-F5344CB8AC3E}">
        <p14:creationId xmlns:p14="http://schemas.microsoft.com/office/powerpoint/2010/main" val="364811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La Tutela Plena (</a:t>
            </a:r>
            <a:r>
              <a:rPr lang="es-CO" dirty="0" err="1" smtClean="0"/>
              <a:t>Plenary</a:t>
            </a:r>
            <a:r>
              <a:rPr lang="es-CO" dirty="0" smtClean="0"/>
              <a:t>)</a:t>
            </a:r>
            <a:endParaRPr lang="en-US" dirty="0"/>
          </a:p>
        </p:txBody>
      </p:sp>
      <p:sp>
        <p:nvSpPr>
          <p:cNvPr id="3" name="Content Placeholder 2"/>
          <p:cNvSpPr>
            <a:spLocks noGrp="1"/>
          </p:cNvSpPr>
          <p:nvPr>
            <p:ph sz="quarter" idx="1"/>
          </p:nvPr>
        </p:nvSpPr>
        <p:spPr>
          <a:xfrm>
            <a:off x="301752" y="1527048"/>
            <a:ext cx="4270248" cy="4572000"/>
          </a:xfrm>
        </p:spPr>
        <p:txBody>
          <a:bodyPr>
            <a:normAutofit/>
          </a:bodyPr>
          <a:lstStyle/>
          <a:p>
            <a:pPr lvl="1"/>
            <a:r>
              <a:rPr lang="en-US" b="1" dirty="0" err="1" smtClean="0"/>
              <a:t>Ordenada</a:t>
            </a:r>
            <a:r>
              <a:rPr lang="en-US" b="1" dirty="0" smtClean="0"/>
              <a:t> </a:t>
            </a:r>
            <a:r>
              <a:rPr lang="en-US" b="1" dirty="0" err="1" smtClean="0"/>
              <a:t>por</a:t>
            </a:r>
            <a:r>
              <a:rPr lang="en-US" b="1" dirty="0" smtClean="0"/>
              <a:t> la </a:t>
            </a:r>
            <a:r>
              <a:rPr lang="en-US" b="1" dirty="0" err="1" smtClean="0"/>
              <a:t>corte</a:t>
            </a:r>
            <a:endParaRPr lang="en-US" b="1" dirty="0" smtClean="0"/>
          </a:p>
          <a:p>
            <a:pPr lvl="1"/>
            <a:r>
              <a:rPr lang="en-US" b="1" dirty="0" smtClean="0"/>
              <a:t>Se </a:t>
            </a:r>
            <a:r>
              <a:rPr lang="en-US" b="1" dirty="0" err="1" smtClean="0"/>
              <a:t>usa</a:t>
            </a:r>
            <a:r>
              <a:rPr lang="en-US" b="1" dirty="0" smtClean="0"/>
              <a:t> </a:t>
            </a:r>
            <a:r>
              <a:rPr lang="en-US" b="1" dirty="0" err="1" smtClean="0"/>
              <a:t>cuando</a:t>
            </a:r>
            <a:r>
              <a:rPr lang="en-US" b="1" dirty="0" smtClean="0"/>
              <a:t> un </a:t>
            </a:r>
            <a:r>
              <a:rPr lang="en-US" b="1" dirty="0" err="1" smtClean="0"/>
              <a:t>ni</a:t>
            </a:r>
            <a:r>
              <a:rPr lang="es-CO" b="1" dirty="0" err="1" smtClean="0"/>
              <a:t>ño</a:t>
            </a:r>
            <a:r>
              <a:rPr lang="es-CO" b="1" dirty="0" smtClean="0"/>
              <a:t> no está viviendo con sus padres</a:t>
            </a:r>
            <a:endParaRPr lang="en-US" b="1" dirty="0" smtClean="0"/>
          </a:p>
          <a:p>
            <a:pPr lvl="1"/>
            <a:r>
              <a:rPr lang="en-US" b="1" dirty="0" smtClean="0"/>
              <a:t>Dura hasta un </a:t>
            </a:r>
            <a:r>
              <a:rPr lang="en-US" b="1" dirty="0" err="1" smtClean="0"/>
              <a:t>juez</a:t>
            </a:r>
            <a:r>
              <a:rPr lang="en-US" b="1" dirty="0" smtClean="0"/>
              <a:t> “</a:t>
            </a:r>
            <a:r>
              <a:rPr lang="en-US" b="1" dirty="0" err="1" smtClean="0"/>
              <a:t>descarga</a:t>
            </a:r>
            <a:r>
              <a:rPr lang="en-US" b="1" dirty="0" smtClean="0"/>
              <a:t>” al tutor o hasta el </a:t>
            </a:r>
            <a:r>
              <a:rPr lang="en-US" b="1" dirty="0" err="1" smtClean="0"/>
              <a:t>niño</a:t>
            </a:r>
            <a:r>
              <a:rPr lang="en-US" b="1" dirty="0" smtClean="0"/>
              <a:t> </a:t>
            </a:r>
            <a:r>
              <a:rPr lang="en-US" b="1" dirty="0" err="1" smtClean="0"/>
              <a:t>cumple</a:t>
            </a:r>
            <a:r>
              <a:rPr lang="en-US" b="1" dirty="0" smtClean="0"/>
              <a:t> 18 </a:t>
            </a:r>
            <a:r>
              <a:rPr lang="en-US" b="1" dirty="0" err="1" smtClean="0"/>
              <a:t>años</a:t>
            </a:r>
            <a:r>
              <a:rPr lang="en-US" b="1" dirty="0" smtClean="0"/>
              <a:t>.</a:t>
            </a:r>
          </a:p>
          <a:p>
            <a:pPr lvl="1"/>
            <a:r>
              <a:rPr lang="es-CO" b="1" dirty="0" smtClean="0"/>
              <a:t>Puede ser complicada de terminar</a:t>
            </a:r>
          </a:p>
          <a:p>
            <a:pPr lvl="1"/>
            <a:r>
              <a:rPr lang="es-CO" b="1" dirty="0" smtClean="0"/>
              <a:t>El tutor necesita tener estatus legal migratorio</a:t>
            </a:r>
            <a:endParaRPr lang="en-US" b="1" dirty="0" smtClean="0"/>
          </a:p>
        </p:txBody>
      </p:sp>
      <p:pic>
        <p:nvPicPr>
          <p:cNvPr id="2050" name="Picture 2" descr="Image result for hispanic family stock phot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1" y="1913552"/>
            <a:ext cx="4191000" cy="349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355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sz="2800" dirty="0">
                <a:solidFill>
                  <a:srgbClr val="8CADAE">
                    <a:shade val="75000"/>
                  </a:srgbClr>
                </a:solidFill>
              </a:rPr>
              <a:t>La Tutela de </a:t>
            </a:r>
            <a:r>
              <a:rPr lang="es-CO" sz="2800" dirty="0" smtClean="0">
                <a:solidFill>
                  <a:srgbClr val="8CADAE">
                    <a:shade val="75000"/>
                  </a:srgbClr>
                </a:solidFill>
              </a:rPr>
              <a:t>Reserva </a:t>
            </a:r>
            <a:r>
              <a:rPr lang="es-CO" sz="2800" dirty="0">
                <a:solidFill>
                  <a:srgbClr val="8CADAE">
                    <a:shade val="75000"/>
                  </a:srgbClr>
                </a:solidFill>
              </a:rPr>
              <a:t>(</a:t>
            </a:r>
            <a:r>
              <a:rPr lang="es-CO" sz="2800" dirty="0" err="1" smtClean="0">
                <a:solidFill>
                  <a:srgbClr val="8CADAE">
                    <a:shade val="75000"/>
                  </a:srgbClr>
                </a:solidFill>
              </a:rPr>
              <a:t>Standby</a:t>
            </a:r>
            <a:r>
              <a:rPr lang="es-CO" sz="2800" dirty="0" smtClean="0">
                <a:solidFill>
                  <a:srgbClr val="8CADAE">
                    <a:shade val="75000"/>
                  </a:srgbClr>
                </a:solidFill>
              </a:rPr>
              <a:t> </a:t>
            </a:r>
            <a:r>
              <a:rPr lang="es-CO" sz="2800" dirty="0" err="1" smtClean="0">
                <a:solidFill>
                  <a:srgbClr val="8CADAE">
                    <a:shade val="75000"/>
                  </a:srgbClr>
                </a:solidFill>
              </a:rPr>
              <a:t>Guardianship</a:t>
            </a:r>
            <a:r>
              <a:rPr lang="es-CO" sz="2800" dirty="0">
                <a:solidFill>
                  <a:srgbClr val="8CADAE">
                    <a:shade val="75000"/>
                  </a:srgbClr>
                </a:solidFill>
              </a:rPr>
              <a:t>)</a:t>
            </a:r>
            <a:endParaRPr lang="en-US" dirty="0"/>
          </a:p>
        </p:txBody>
      </p:sp>
      <p:sp>
        <p:nvSpPr>
          <p:cNvPr id="3" name="Content Placeholder 2"/>
          <p:cNvSpPr>
            <a:spLocks noGrp="1"/>
          </p:cNvSpPr>
          <p:nvPr>
            <p:ph sz="quarter" idx="1"/>
          </p:nvPr>
        </p:nvSpPr>
        <p:spPr>
          <a:xfrm>
            <a:off x="301752" y="1143000"/>
            <a:ext cx="8503920" cy="5410200"/>
          </a:xfrm>
        </p:spPr>
        <p:txBody>
          <a:bodyPr>
            <a:normAutofit/>
          </a:bodyPr>
          <a:lstStyle/>
          <a:p>
            <a:pPr lvl="1"/>
            <a:endParaRPr lang="es-CO" dirty="0" smtClean="0"/>
          </a:p>
          <a:p>
            <a:pPr lvl="1"/>
            <a:r>
              <a:rPr lang="es-CO" dirty="0" smtClean="0"/>
              <a:t>Ordenada por la corte</a:t>
            </a:r>
          </a:p>
          <a:p>
            <a:pPr lvl="1"/>
            <a:r>
              <a:rPr lang="es-CO" dirty="0" smtClean="0"/>
              <a:t>Asigna a una persona como tutela para el futuro si pasa algo a los padres</a:t>
            </a:r>
          </a:p>
          <a:p>
            <a:pPr lvl="1"/>
            <a:r>
              <a:rPr lang="es-CO" dirty="0" smtClean="0"/>
              <a:t>La persona asignada tiene que tener estatus legal</a:t>
            </a:r>
          </a:p>
          <a:p>
            <a:pPr lvl="1"/>
            <a:r>
              <a:rPr lang="es-CO" dirty="0" smtClean="0"/>
              <a:t>Tarda unos meses en conseguir</a:t>
            </a:r>
          </a:p>
          <a:p>
            <a:pPr lvl="1"/>
            <a:r>
              <a:rPr lang="es-CO" dirty="0" smtClean="0"/>
              <a:t>Más formalizado – más fácil de convertir en una tutela completa</a:t>
            </a:r>
          </a:p>
          <a:p>
            <a:pPr lvl="1"/>
            <a:r>
              <a:rPr lang="es-CO" dirty="0" smtClean="0"/>
              <a:t>Si los padres son detenidos o deportados, el tutor tiene 60 días después de inicial su carga como tutor para solicitar la tutela completa en la corte. </a:t>
            </a:r>
          </a:p>
          <a:p>
            <a:pPr lvl="1"/>
            <a:r>
              <a:rPr lang="es-CO" dirty="0" smtClean="0"/>
              <a:t>Un buen plan para padres indocumentados que no teman comparecer ante la corte.</a:t>
            </a:r>
          </a:p>
          <a:p>
            <a:pPr lvl="1"/>
            <a:endParaRPr lang="en-US" dirty="0" smtClean="0"/>
          </a:p>
        </p:txBody>
      </p:sp>
    </p:spTree>
    <p:extLst>
      <p:ext uri="{BB962C8B-B14F-4D97-AF65-F5344CB8AC3E}">
        <p14:creationId xmlns:p14="http://schemas.microsoft.com/office/powerpoint/2010/main" val="1995832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85800"/>
          </a:xfrm>
        </p:spPr>
        <p:txBody>
          <a:bodyPr>
            <a:normAutofit fontScale="90000"/>
          </a:bodyPr>
          <a:lstStyle/>
          <a:p>
            <a:r>
              <a:rPr lang="es-CO" sz="3100" dirty="0" smtClean="0"/>
              <a:t>La Tutela de Corto Plazo (Short-</a:t>
            </a:r>
            <a:r>
              <a:rPr lang="es-CO" sz="3100" dirty="0" err="1" smtClean="0"/>
              <a:t>Term</a:t>
            </a:r>
            <a:r>
              <a:rPr lang="es-CO" sz="3100" dirty="0" smtClean="0"/>
              <a:t> </a:t>
            </a:r>
            <a:r>
              <a:rPr lang="es-CO" sz="3100" dirty="0" err="1" smtClean="0"/>
              <a:t>Guardianship</a:t>
            </a:r>
            <a:r>
              <a:rPr lang="es-CO" sz="3100" dirty="0" smtClean="0"/>
              <a:t>)</a:t>
            </a:r>
            <a:endParaRPr lang="en-US" sz="3100" dirty="0"/>
          </a:p>
        </p:txBody>
      </p:sp>
      <p:sp>
        <p:nvSpPr>
          <p:cNvPr id="3" name="Content Placeholder 2"/>
          <p:cNvSpPr>
            <a:spLocks noGrp="1"/>
          </p:cNvSpPr>
          <p:nvPr>
            <p:ph sz="quarter" idx="1"/>
          </p:nvPr>
        </p:nvSpPr>
        <p:spPr>
          <a:xfrm>
            <a:off x="304800" y="1676400"/>
            <a:ext cx="4651248" cy="4648200"/>
          </a:xfrm>
        </p:spPr>
        <p:txBody>
          <a:bodyPr>
            <a:normAutofit/>
          </a:bodyPr>
          <a:lstStyle/>
          <a:p>
            <a:pPr marL="274320" lvl="1" indent="0">
              <a:buNone/>
            </a:pPr>
            <a:r>
              <a:rPr lang="es-CO" sz="2400" b="1" dirty="0" smtClean="0"/>
              <a:t>Ventajas:  </a:t>
            </a:r>
            <a:endParaRPr lang="en-US" sz="2400" b="1" dirty="0" smtClean="0"/>
          </a:p>
          <a:p>
            <a:pPr lvl="1"/>
            <a:r>
              <a:rPr lang="en-US" sz="2400" dirty="0" smtClean="0"/>
              <a:t>No require </a:t>
            </a:r>
            <a:r>
              <a:rPr lang="en-US" sz="2400" dirty="0" err="1" smtClean="0"/>
              <a:t>ir</a:t>
            </a:r>
            <a:r>
              <a:rPr lang="en-US" sz="2400" dirty="0" smtClean="0"/>
              <a:t> a la </a:t>
            </a:r>
            <a:r>
              <a:rPr lang="en-US" sz="2400" dirty="0" err="1" smtClean="0"/>
              <a:t>corte</a:t>
            </a:r>
            <a:endParaRPr lang="en-US" sz="2400" dirty="0" smtClean="0"/>
          </a:p>
          <a:p>
            <a:pPr lvl="1"/>
            <a:r>
              <a:rPr lang="en-US" sz="2400" dirty="0" err="1" smtClean="0"/>
              <a:t>Puede</a:t>
            </a:r>
            <a:r>
              <a:rPr lang="en-US" sz="2400" dirty="0" smtClean="0"/>
              <a:t> </a:t>
            </a:r>
            <a:r>
              <a:rPr lang="en-US" sz="2400" dirty="0" err="1" smtClean="0"/>
              <a:t>durar</a:t>
            </a:r>
            <a:r>
              <a:rPr lang="en-US" sz="2400" dirty="0" smtClean="0"/>
              <a:t> hasta 365 </a:t>
            </a:r>
            <a:r>
              <a:rPr lang="en-US" sz="2400" dirty="0" err="1" smtClean="0"/>
              <a:t>dás</a:t>
            </a:r>
            <a:endParaRPr lang="en-US" sz="2400" dirty="0" smtClean="0"/>
          </a:p>
          <a:p>
            <a:pPr lvl="1"/>
            <a:r>
              <a:rPr lang="en-US" sz="2400" dirty="0" err="1" smtClean="0"/>
              <a:t>Puede</a:t>
            </a:r>
            <a:r>
              <a:rPr lang="en-US" sz="2400" dirty="0" smtClean="0"/>
              <a:t> </a:t>
            </a:r>
            <a:r>
              <a:rPr lang="en-US" sz="2400" dirty="0" err="1" smtClean="0"/>
              <a:t>surtir</a:t>
            </a:r>
            <a:r>
              <a:rPr lang="en-US" sz="2400" dirty="0" smtClean="0"/>
              <a:t> </a:t>
            </a:r>
            <a:r>
              <a:rPr lang="en-US" sz="2400" dirty="0" err="1" smtClean="0"/>
              <a:t>efecto</a:t>
            </a:r>
            <a:r>
              <a:rPr lang="en-US" sz="2400" dirty="0" smtClean="0"/>
              <a:t> en un </a:t>
            </a:r>
            <a:r>
              <a:rPr lang="en-US" sz="2400" dirty="0" err="1" smtClean="0"/>
              <a:t>momento</a:t>
            </a:r>
            <a:r>
              <a:rPr lang="en-US" sz="2400" dirty="0" smtClean="0"/>
              <a:t> </a:t>
            </a:r>
            <a:r>
              <a:rPr lang="en-US" sz="2400" dirty="0" err="1" smtClean="0"/>
              <a:t>específico</a:t>
            </a:r>
            <a:r>
              <a:rPr lang="en-US" sz="2400" dirty="0" smtClean="0"/>
              <a:t> (</a:t>
            </a:r>
            <a:r>
              <a:rPr lang="en-US" sz="2400" dirty="0" err="1" smtClean="0"/>
              <a:t>detención</a:t>
            </a:r>
            <a:r>
              <a:rPr lang="en-US" sz="2400" dirty="0" smtClean="0"/>
              <a:t> o </a:t>
            </a:r>
            <a:r>
              <a:rPr lang="en-US" sz="2400" dirty="0" err="1" smtClean="0"/>
              <a:t>deportación</a:t>
            </a:r>
            <a:r>
              <a:rPr lang="en-US" sz="2400" dirty="0" smtClean="0"/>
              <a:t>, </a:t>
            </a:r>
            <a:r>
              <a:rPr lang="en-US" sz="2400" dirty="0" err="1" smtClean="0"/>
              <a:t>por</a:t>
            </a:r>
            <a:r>
              <a:rPr lang="en-US" sz="2400" dirty="0" smtClean="0"/>
              <a:t> </a:t>
            </a:r>
            <a:r>
              <a:rPr lang="en-US" sz="2400" dirty="0" err="1" smtClean="0"/>
              <a:t>ejemplo</a:t>
            </a:r>
            <a:r>
              <a:rPr lang="en-US" sz="2400" dirty="0" smtClean="0"/>
              <a:t>)</a:t>
            </a:r>
          </a:p>
          <a:p>
            <a:pPr lvl="1"/>
            <a:r>
              <a:rPr lang="en-US" sz="2400" dirty="0" err="1" smtClean="0"/>
              <a:t>Puede</a:t>
            </a:r>
            <a:r>
              <a:rPr lang="en-US" sz="2400" dirty="0" smtClean="0"/>
              <a:t> </a:t>
            </a:r>
            <a:r>
              <a:rPr lang="en-US" sz="2400" dirty="0" err="1" smtClean="0"/>
              <a:t>ser</a:t>
            </a:r>
            <a:r>
              <a:rPr lang="en-US" sz="2400" dirty="0" smtClean="0"/>
              <a:t> </a:t>
            </a:r>
            <a:r>
              <a:rPr lang="en-US" sz="2400" dirty="0" err="1" smtClean="0"/>
              <a:t>cancelada</a:t>
            </a:r>
            <a:r>
              <a:rPr lang="en-US" sz="2400" dirty="0" smtClean="0"/>
              <a:t> en </a:t>
            </a:r>
            <a:r>
              <a:rPr lang="en-US" sz="2400" dirty="0" err="1" smtClean="0"/>
              <a:t>cualquier</a:t>
            </a:r>
            <a:r>
              <a:rPr lang="en-US" sz="2400" dirty="0" smtClean="0"/>
              <a:t> </a:t>
            </a:r>
            <a:r>
              <a:rPr lang="en-US" sz="2400" dirty="0" err="1" smtClean="0"/>
              <a:t>momento</a:t>
            </a:r>
            <a:r>
              <a:rPr lang="en-US" sz="2400" dirty="0" smtClean="0"/>
              <a:t> </a:t>
            </a:r>
            <a:r>
              <a:rPr lang="en-US" sz="2400" dirty="0" err="1" smtClean="0"/>
              <a:t>por</a:t>
            </a:r>
            <a:r>
              <a:rPr lang="en-US" sz="2400" dirty="0" smtClean="0"/>
              <a:t> un padre o el </a:t>
            </a:r>
            <a:r>
              <a:rPr lang="en-US" sz="2400" dirty="0" err="1" smtClean="0"/>
              <a:t>otro</a:t>
            </a:r>
            <a:r>
              <a:rPr lang="en-US" sz="2400" dirty="0" smtClean="0"/>
              <a:t>.***</a:t>
            </a:r>
          </a:p>
          <a:p>
            <a:pPr lvl="1"/>
            <a:r>
              <a:rPr lang="en-US" sz="2400" dirty="0" err="1" smtClean="0"/>
              <a:t>Fácil</a:t>
            </a:r>
            <a:r>
              <a:rPr lang="en-US" sz="2400" dirty="0" smtClean="0"/>
              <a:t> y flexible</a:t>
            </a:r>
          </a:p>
          <a:p>
            <a:pPr lvl="1"/>
            <a:endParaRPr lang="en-US" dirty="0" smtClean="0"/>
          </a:p>
        </p:txBody>
      </p:sp>
      <p:pic>
        <p:nvPicPr>
          <p:cNvPr id="3077" name="Picture 5" descr="C:\Users\arr\AppData\Local\Microsoft\Windows\Temporary Internet Files\Content.IE5\NX0F5JLJ\138106952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676400"/>
            <a:ext cx="3397758"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760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5962</TotalTime>
  <Words>1646</Words>
  <Application>Microsoft Office PowerPoint</Application>
  <PresentationFormat>On-screen Show (4:3)</PresentationFormat>
  <Paragraphs>148</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La Tutela Legal Para  Familias Inmigrantes</vt:lpstr>
      <vt:lpstr>¿Que es la tutela?</vt:lpstr>
      <vt:lpstr>¿Que responsabilidades tiene un tutor?</vt:lpstr>
      <vt:lpstr>¿Cuando se usa?</vt:lpstr>
      <vt:lpstr>¿Quien puede ser tutor?</vt:lpstr>
      <vt:lpstr>3 Tipos de Tutela Legal</vt:lpstr>
      <vt:lpstr>La Tutela Plena (Plenary)</vt:lpstr>
      <vt:lpstr>La Tutela de Reserva (Standby Guardianship)</vt:lpstr>
      <vt:lpstr>La Tutela de Corto Plazo (Short-Term Guardianship)</vt:lpstr>
      <vt:lpstr>La Tutela de Corto Plazo (Short-Term Guardianship)</vt:lpstr>
      <vt:lpstr>¿Cómo se consigue?</vt:lpstr>
      <vt:lpstr>Ejemplo #1</vt:lpstr>
      <vt:lpstr>Ejemplo #2</vt:lpstr>
      <vt:lpstr>Ejemplo #3</vt:lpstr>
      <vt:lpstr>Notas Importantes</vt:lpstr>
      <vt:lpstr>Notas Importantes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Guardianship Overview for the Medical Professional</dc:title>
  <dc:creator>Weed, Jennifer</dc:creator>
  <cp:lastModifiedBy>Rebekah Rashidfarokhi</cp:lastModifiedBy>
  <cp:revision>118</cp:revision>
  <dcterms:created xsi:type="dcterms:W3CDTF">2013-10-21T21:46:17Z</dcterms:created>
  <dcterms:modified xsi:type="dcterms:W3CDTF">2017-09-21T20:45:47Z</dcterms:modified>
</cp:coreProperties>
</file>